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70" r:id="rId4"/>
    <p:sldId id="272" r:id="rId5"/>
    <p:sldId id="275" r:id="rId6"/>
    <p:sldId id="271" r:id="rId7"/>
    <p:sldId id="273" r:id="rId8"/>
    <p:sldId id="274" r:id="rId9"/>
    <p:sldId id="269" r:id="rId10"/>
    <p:sldId id="260" r:id="rId11"/>
    <p:sldId id="262" r:id="rId12"/>
    <p:sldId id="265" r:id="rId13"/>
    <p:sldId id="266" r:id="rId14"/>
    <p:sldId id="267" r:id="rId15"/>
    <p:sldId id="268"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492" y="5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TM\Documents\tes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TM\Documents\tes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TM\Documents\test.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TM\Documents\tes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TM\Documents\tes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'Tranche age'!$D$7</c:f>
              <c:strCache>
                <c:ptCount val="1"/>
                <c:pt idx="0">
                  <c:v>Hommes</c:v>
                </c:pt>
              </c:strCache>
            </c:strRef>
          </c:tx>
          <c:invertIfNegative val="0"/>
          <c:cat>
            <c:strRef>
              <c:f>'Tranche age'!$C$8:$C$11</c:f>
              <c:strCache>
                <c:ptCount val="4"/>
                <c:pt idx="0">
                  <c:v>20-30</c:v>
                </c:pt>
                <c:pt idx="1">
                  <c:v>31-40</c:v>
                </c:pt>
                <c:pt idx="2">
                  <c:v>41-50</c:v>
                </c:pt>
                <c:pt idx="3">
                  <c:v>51-65</c:v>
                </c:pt>
              </c:strCache>
            </c:strRef>
          </c:cat>
          <c:val>
            <c:numRef>
              <c:f>'Tranche age'!$D$8:$D$11</c:f>
              <c:numCache>
                <c:formatCode>General</c:formatCode>
                <c:ptCount val="4"/>
                <c:pt idx="0">
                  <c:v>79</c:v>
                </c:pt>
                <c:pt idx="1">
                  <c:v>71</c:v>
                </c:pt>
                <c:pt idx="2">
                  <c:v>69</c:v>
                </c:pt>
                <c:pt idx="3">
                  <c:v>75</c:v>
                </c:pt>
              </c:numCache>
            </c:numRef>
          </c:val>
        </c:ser>
        <c:ser>
          <c:idx val="1"/>
          <c:order val="1"/>
          <c:tx>
            <c:strRef>
              <c:f>'Tranche age'!$E$7</c:f>
              <c:strCache>
                <c:ptCount val="1"/>
                <c:pt idx="0">
                  <c:v>Femmes</c:v>
                </c:pt>
              </c:strCache>
            </c:strRef>
          </c:tx>
          <c:invertIfNegative val="0"/>
          <c:cat>
            <c:strRef>
              <c:f>'Tranche age'!$C$8:$C$11</c:f>
              <c:strCache>
                <c:ptCount val="4"/>
                <c:pt idx="0">
                  <c:v>20-30</c:v>
                </c:pt>
                <c:pt idx="1">
                  <c:v>31-40</c:v>
                </c:pt>
                <c:pt idx="2">
                  <c:v>41-50</c:v>
                </c:pt>
                <c:pt idx="3">
                  <c:v>51-65</c:v>
                </c:pt>
              </c:strCache>
            </c:strRef>
          </c:cat>
          <c:val>
            <c:numRef>
              <c:f>'Tranche age'!$E$8:$E$11</c:f>
              <c:numCache>
                <c:formatCode>General</c:formatCode>
                <c:ptCount val="4"/>
                <c:pt idx="0">
                  <c:v>90</c:v>
                </c:pt>
                <c:pt idx="1">
                  <c:v>84</c:v>
                </c:pt>
                <c:pt idx="2">
                  <c:v>78</c:v>
                </c:pt>
                <c:pt idx="3">
                  <c:v>68</c:v>
                </c:pt>
              </c:numCache>
            </c:numRef>
          </c:val>
        </c:ser>
        <c:ser>
          <c:idx val="2"/>
          <c:order val="2"/>
          <c:tx>
            <c:strRef>
              <c:f>'Tranche age'!$F$7</c:f>
              <c:strCache>
                <c:ptCount val="1"/>
                <c:pt idx="0">
                  <c:v>Total</c:v>
                </c:pt>
              </c:strCache>
            </c:strRef>
          </c:tx>
          <c:invertIfNegative val="0"/>
          <c:cat>
            <c:strRef>
              <c:f>'Tranche age'!$C$8:$C$11</c:f>
              <c:strCache>
                <c:ptCount val="4"/>
                <c:pt idx="0">
                  <c:v>20-30</c:v>
                </c:pt>
                <c:pt idx="1">
                  <c:v>31-40</c:v>
                </c:pt>
                <c:pt idx="2">
                  <c:v>41-50</c:v>
                </c:pt>
                <c:pt idx="3">
                  <c:v>51-65</c:v>
                </c:pt>
              </c:strCache>
            </c:strRef>
          </c:cat>
          <c:val>
            <c:numRef>
              <c:f>'Tranche age'!$F$8:$F$11</c:f>
              <c:numCache>
                <c:formatCode>General</c:formatCode>
                <c:ptCount val="4"/>
                <c:pt idx="0">
                  <c:v>169</c:v>
                </c:pt>
                <c:pt idx="1">
                  <c:v>155</c:v>
                </c:pt>
                <c:pt idx="2">
                  <c:v>147</c:v>
                </c:pt>
                <c:pt idx="3">
                  <c:v>143</c:v>
                </c:pt>
              </c:numCache>
            </c:numRef>
          </c:val>
        </c:ser>
        <c:dLbls>
          <c:showLegendKey val="0"/>
          <c:showVal val="0"/>
          <c:showCatName val="0"/>
          <c:showSerName val="0"/>
          <c:showPercent val="0"/>
          <c:showBubbleSize val="0"/>
        </c:dLbls>
        <c:gapWidth val="300"/>
        <c:axId val="120945664"/>
        <c:axId val="141165696"/>
      </c:barChart>
      <c:catAx>
        <c:axId val="120945664"/>
        <c:scaling>
          <c:orientation val="minMax"/>
        </c:scaling>
        <c:delete val="0"/>
        <c:axPos val="b"/>
        <c:title>
          <c:tx>
            <c:rich>
              <a:bodyPr/>
              <a:lstStyle/>
              <a:p>
                <a:pPr>
                  <a:defRPr/>
                </a:pPr>
                <a:r>
                  <a:rPr lang="fr-FR"/>
                  <a:t>Tranches d'âge</a:t>
                </a:r>
              </a:p>
            </c:rich>
          </c:tx>
          <c:layout/>
          <c:overlay val="0"/>
        </c:title>
        <c:majorTickMark val="none"/>
        <c:minorTickMark val="none"/>
        <c:tickLblPos val="nextTo"/>
        <c:crossAx val="141165696"/>
        <c:crosses val="autoZero"/>
        <c:auto val="1"/>
        <c:lblAlgn val="ctr"/>
        <c:lblOffset val="100"/>
        <c:noMultiLvlLbl val="0"/>
      </c:catAx>
      <c:valAx>
        <c:axId val="141165696"/>
        <c:scaling>
          <c:orientation val="minMax"/>
        </c:scaling>
        <c:delete val="0"/>
        <c:axPos val="l"/>
        <c:majorGridlines/>
        <c:minorGridlines/>
        <c:title>
          <c:tx>
            <c:rich>
              <a:bodyPr/>
              <a:lstStyle/>
              <a:p>
                <a:pPr>
                  <a:defRPr/>
                </a:pPr>
                <a:r>
                  <a:rPr lang="fr-FR"/>
                  <a:t>Nombre</a:t>
                </a:r>
              </a:p>
            </c:rich>
          </c:tx>
          <c:layout/>
          <c:overlay val="0"/>
        </c:title>
        <c:numFmt formatCode="General" sourceLinked="1"/>
        <c:majorTickMark val="out"/>
        <c:minorTickMark val="none"/>
        <c:tickLblPos val="nextTo"/>
        <c:crossAx val="120945664"/>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pPr>
            <a:r>
              <a:rPr lang="fr-FR"/>
              <a:t>Tranche 20-30 ans</a:t>
            </a:r>
          </a:p>
        </c:rich>
      </c:tx>
      <c:layout/>
      <c:overlay val="0"/>
    </c:title>
    <c:autoTitleDeleted val="0"/>
    <c:plotArea>
      <c:layout/>
      <c:barChart>
        <c:barDir val="col"/>
        <c:grouping val="clustered"/>
        <c:varyColors val="0"/>
        <c:ser>
          <c:idx val="0"/>
          <c:order val="0"/>
          <c:tx>
            <c:v>Hommes</c:v>
          </c:tx>
          <c:invertIfNegative val="0"/>
          <c:cat>
            <c:strRef>
              <c:f>Ages!$A$2:$A$35</c:f>
              <c:strCache>
                <c:ptCount val="34"/>
                <c:pt idx="0">
                  <c:v>ADRAR</c:v>
                </c:pt>
                <c:pt idx="1">
                  <c:v>CHLEF</c:v>
                </c:pt>
                <c:pt idx="2">
                  <c:v>LAGHOUAT</c:v>
                </c:pt>
                <c:pt idx="3">
                  <c:v>OUM EL BOUAGHI</c:v>
                </c:pt>
                <c:pt idx="4">
                  <c:v>BATNA</c:v>
                </c:pt>
                <c:pt idx="5">
                  <c:v>BEJAIA</c:v>
                </c:pt>
                <c:pt idx="6">
                  <c:v>BISKRA</c:v>
                </c:pt>
                <c:pt idx="7">
                  <c:v>BECHAR</c:v>
                </c:pt>
                <c:pt idx="8">
                  <c:v>BOUIRA</c:v>
                </c:pt>
                <c:pt idx="9">
                  <c:v>TEBESSA</c:v>
                </c:pt>
                <c:pt idx="10">
                  <c:v>TIARET</c:v>
                </c:pt>
                <c:pt idx="11">
                  <c:v>TIZI OUZOU</c:v>
                </c:pt>
                <c:pt idx="12">
                  <c:v>ALGER</c:v>
                </c:pt>
                <c:pt idx="13">
                  <c:v>JIJEL</c:v>
                </c:pt>
                <c:pt idx="14">
                  <c:v>SKIKDA</c:v>
                </c:pt>
                <c:pt idx="15">
                  <c:v>SIDI BEL ABBES</c:v>
                </c:pt>
                <c:pt idx="16">
                  <c:v>ANNABA</c:v>
                </c:pt>
                <c:pt idx="17">
                  <c:v>GUELMA</c:v>
                </c:pt>
                <c:pt idx="18">
                  <c:v>CONSTANTINE</c:v>
                </c:pt>
                <c:pt idx="19">
                  <c:v>MEDEA</c:v>
                </c:pt>
                <c:pt idx="20">
                  <c:v>M'SILA</c:v>
                </c:pt>
                <c:pt idx="21">
                  <c:v>MASCARA</c:v>
                </c:pt>
                <c:pt idx="22">
                  <c:v>OUARGLA</c:v>
                </c:pt>
                <c:pt idx="23">
                  <c:v>ORAN</c:v>
                </c:pt>
                <c:pt idx="24">
                  <c:v>BBA</c:v>
                </c:pt>
                <c:pt idx="25">
                  <c:v>BOUMERDES</c:v>
                </c:pt>
                <c:pt idx="26">
                  <c:v>EL TARF</c:v>
                </c:pt>
                <c:pt idx="27">
                  <c:v>TINDOUF</c:v>
                </c:pt>
                <c:pt idx="28">
                  <c:v>TISSEMSSILT</c:v>
                </c:pt>
                <c:pt idx="29">
                  <c:v>EL OUED</c:v>
                </c:pt>
                <c:pt idx="30">
                  <c:v>KHENCHELA</c:v>
                </c:pt>
                <c:pt idx="31">
                  <c:v>MILA</c:v>
                </c:pt>
                <c:pt idx="32">
                  <c:v>AIN DEFLA</c:v>
                </c:pt>
                <c:pt idx="33">
                  <c:v>RELIZANE</c:v>
                </c:pt>
              </c:strCache>
            </c:strRef>
          </c:cat>
          <c:val>
            <c:numRef>
              <c:f>Ages!$C$2:$C$35</c:f>
              <c:numCache>
                <c:formatCode>General</c:formatCode>
                <c:ptCount val="34"/>
                <c:pt idx="0">
                  <c:v>3</c:v>
                </c:pt>
                <c:pt idx="1">
                  <c:v>2</c:v>
                </c:pt>
                <c:pt idx="2">
                  <c:v>2</c:v>
                </c:pt>
                <c:pt idx="3">
                  <c:v>4</c:v>
                </c:pt>
                <c:pt idx="4">
                  <c:v>2</c:v>
                </c:pt>
                <c:pt idx="5">
                  <c:v>2</c:v>
                </c:pt>
                <c:pt idx="6">
                  <c:v>2</c:v>
                </c:pt>
                <c:pt idx="7">
                  <c:v>2</c:v>
                </c:pt>
                <c:pt idx="8">
                  <c:v>2</c:v>
                </c:pt>
                <c:pt idx="9">
                  <c:v>2</c:v>
                </c:pt>
                <c:pt idx="10">
                  <c:v>3</c:v>
                </c:pt>
                <c:pt idx="11">
                  <c:v>1</c:v>
                </c:pt>
                <c:pt idx="12">
                  <c:v>3</c:v>
                </c:pt>
                <c:pt idx="13">
                  <c:v>2</c:v>
                </c:pt>
                <c:pt idx="14">
                  <c:v>3</c:v>
                </c:pt>
                <c:pt idx="15">
                  <c:v>2</c:v>
                </c:pt>
                <c:pt idx="16">
                  <c:v>3</c:v>
                </c:pt>
                <c:pt idx="17">
                  <c:v>1</c:v>
                </c:pt>
                <c:pt idx="18">
                  <c:v>2</c:v>
                </c:pt>
                <c:pt idx="19">
                  <c:v>2</c:v>
                </c:pt>
                <c:pt idx="20">
                  <c:v>4</c:v>
                </c:pt>
                <c:pt idx="21">
                  <c:v>2</c:v>
                </c:pt>
                <c:pt idx="22">
                  <c:v>3</c:v>
                </c:pt>
                <c:pt idx="23">
                  <c:v>3</c:v>
                </c:pt>
                <c:pt idx="24">
                  <c:v>3</c:v>
                </c:pt>
                <c:pt idx="25">
                  <c:v>2</c:v>
                </c:pt>
                <c:pt idx="26">
                  <c:v>3</c:v>
                </c:pt>
                <c:pt idx="27">
                  <c:v>2</c:v>
                </c:pt>
                <c:pt idx="28">
                  <c:v>1</c:v>
                </c:pt>
                <c:pt idx="29">
                  <c:v>5</c:v>
                </c:pt>
                <c:pt idx="30">
                  <c:v>2</c:v>
                </c:pt>
                <c:pt idx="31">
                  <c:v>0</c:v>
                </c:pt>
                <c:pt idx="32">
                  <c:v>1</c:v>
                </c:pt>
                <c:pt idx="33">
                  <c:v>3</c:v>
                </c:pt>
              </c:numCache>
            </c:numRef>
          </c:val>
        </c:ser>
        <c:ser>
          <c:idx val="1"/>
          <c:order val="1"/>
          <c:tx>
            <c:v>Femmes</c:v>
          </c:tx>
          <c:invertIfNegative val="0"/>
          <c:cat>
            <c:strRef>
              <c:f>Ages!$A$2:$A$35</c:f>
              <c:strCache>
                <c:ptCount val="34"/>
                <c:pt idx="0">
                  <c:v>ADRAR</c:v>
                </c:pt>
                <c:pt idx="1">
                  <c:v>CHLEF</c:v>
                </c:pt>
                <c:pt idx="2">
                  <c:v>LAGHOUAT</c:v>
                </c:pt>
                <c:pt idx="3">
                  <c:v>OUM EL BOUAGHI</c:v>
                </c:pt>
                <c:pt idx="4">
                  <c:v>BATNA</c:v>
                </c:pt>
                <c:pt idx="5">
                  <c:v>BEJAIA</c:v>
                </c:pt>
                <c:pt idx="6">
                  <c:v>BISKRA</c:v>
                </c:pt>
                <c:pt idx="7">
                  <c:v>BECHAR</c:v>
                </c:pt>
                <c:pt idx="8">
                  <c:v>BOUIRA</c:v>
                </c:pt>
                <c:pt idx="9">
                  <c:v>TEBESSA</c:v>
                </c:pt>
                <c:pt idx="10">
                  <c:v>TIARET</c:v>
                </c:pt>
                <c:pt idx="11">
                  <c:v>TIZI OUZOU</c:v>
                </c:pt>
                <c:pt idx="12">
                  <c:v>ALGER</c:v>
                </c:pt>
                <c:pt idx="13">
                  <c:v>JIJEL</c:v>
                </c:pt>
                <c:pt idx="14">
                  <c:v>SKIKDA</c:v>
                </c:pt>
                <c:pt idx="15">
                  <c:v>SIDI BEL ABBES</c:v>
                </c:pt>
                <c:pt idx="16">
                  <c:v>ANNABA</c:v>
                </c:pt>
                <c:pt idx="17">
                  <c:v>GUELMA</c:v>
                </c:pt>
                <c:pt idx="18">
                  <c:v>CONSTANTINE</c:v>
                </c:pt>
                <c:pt idx="19">
                  <c:v>MEDEA</c:v>
                </c:pt>
                <c:pt idx="20">
                  <c:v>M'SILA</c:v>
                </c:pt>
                <c:pt idx="21">
                  <c:v>MASCARA</c:v>
                </c:pt>
                <c:pt idx="22">
                  <c:v>OUARGLA</c:v>
                </c:pt>
                <c:pt idx="23">
                  <c:v>ORAN</c:v>
                </c:pt>
                <c:pt idx="24">
                  <c:v>BBA</c:v>
                </c:pt>
                <c:pt idx="25">
                  <c:v>BOUMERDES</c:v>
                </c:pt>
                <c:pt idx="26">
                  <c:v>EL TARF</c:v>
                </c:pt>
                <c:pt idx="27">
                  <c:v>TINDOUF</c:v>
                </c:pt>
                <c:pt idx="28">
                  <c:v>TISSEMSSILT</c:v>
                </c:pt>
                <c:pt idx="29">
                  <c:v>EL OUED</c:v>
                </c:pt>
                <c:pt idx="30">
                  <c:v>KHENCHELA</c:v>
                </c:pt>
                <c:pt idx="31">
                  <c:v>MILA</c:v>
                </c:pt>
                <c:pt idx="32">
                  <c:v>AIN DEFLA</c:v>
                </c:pt>
                <c:pt idx="33">
                  <c:v>RELIZANE</c:v>
                </c:pt>
              </c:strCache>
            </c:strRef>
          </c:cat>
          <c:val>
            <c:numRef>
              <c:f>Ages!$D$2:$D$35</c:f>
              <c:numCache>
                <c:formatCode>General</c:formatCode>
                <c:ptCount val="34"/>
                <c:pt idx="0">
                  <c:v>3</c:v>
                </c:pt>
                <c:pt idx="1">
                  <c:v>2</c:v>
                </c:pt>
                <c:pt idx="2">
                  <c:v>2</c:v>
                </c:pt>
                <c:pt idx="3">
                  <c:v>3</c:v>
                </c:pt>
                <c:pt idx="4">
                  <c:v>2</c:v>
                </c:pt>
                <c:pt idx="5">
                  <c:v>3</c:v>
                </c:pt>
                <c:pt idx="6">
                  <c:v>3</c:v>
                </c:pt>
                <c:pt idx="7">
                  <c:v>2</c:v>
                </c:pt>
                <c:pt idx="8">
                  <c:v>3</c:v>
                </c:pt>
                <c:pt idx="9">
                  <c:v>3</c:v>
                </c:pt>
                <c:pt idx="10">
                  <c:v>3</c:v>
                </c:pt>
                <c:pt idx="11">
                  <c:v>1</c:v>
                </c:pt>
                <c:pt idx="12">
                  <c:v>3</c:v>
                </c:pt>
                <c:pt idx="13">
                  <c:v>2</c:v>
                </c:pt>
                <c:pt idx="14">
                  <c:v>2</c:v>
                </c:pt>
                <c:pt idx="15">
                  <c:v>1</c:v>
                </c:pt>
                <c:pt idx="16">
                  <c:v>2</c:v>
                </c:pt>
                <c:pt idx="17">
                  <c:v>4</c:v>
                </c:pt>
                <c:pt idx="18">
                  <c:v>4</c:v>
                </c:pt>
                <c:pt idx="19">
                  <c:v>2</c:v>
                </c:pt>
                <c:pt idx="20">
                  <c:v>3</c:v>
                </c:pt>
                <c:pt idx="21">
                  <c:v>2</c:v>
                </c:pt>
                <c:pt idx="22">
                  <c:v>3</c:v>
                </c:pt>
                <c:pt idx="23">
                  <c:v>2</c:v>
                </c:pt>
                <c:pt idx="24">
                  <c:v>2</c:v>
                </c:pt>
                <c:pt idx="25">
                  <c:v>5</c:v>
                </c:pt>
                <c:pt idx="26">
                  <c:v>6</c:v>
                </c:pt>
                <c:pt idx="27">
                  <c:v>3</c:v>
                </c:pt>
                <c:pt idx="28">
                  <c:v>3</c:v>
                </c:pt>
                <c:pt idx="29">
                  <c:v>2</c:v>
                </c:pt>
                <c:pt idx="30">
                  <c:v>2</c:v>
                </c:pt>
                <c:pt idx="31">
                  <c:v>3</c:v>
                </c:pt>
                <c:pt idx="32">
                  <c:v>1</c:v>
                </c:pt>
                <c:pt idx="33">
                  <c:v>3</c:v>
                </c:pt>
              </c:numCache>
            </c:numRef>
          </c:val>
        </c:ser>
        <c:ser>
          <c:idx val="2"/>
          <c:order val="2"/>
          <c:tx>
            <c:v>Total</c:v>
          </c:tx>
          <c:invertIfNegative val="0"/>
          <c:cat>
            <c:strRef>
              <c:f>Ages!$A$2:$A$35</c:f>
              <c:strCache>
                <c:ptCount val="34"/>
                <c:pt idx="0">
                  <c:v>ADRAR</c:v>
                </c:pt>
                <c:pt idx="1">
                  <c:v>CHLEF</c:v>
                </c:pt>
                <c:pt idx="2">
                  <c:v>LAGHOUAT</c:v>
                </c:pt>
                <c:pt idx="3">
                  <c:v>OUM EL BOUAGHI</c:v>
                </c:pt>
                <c:pt idx="4">
                  <c:v>BATNA</c:v>
                </c:pt>
                <c:pt idx="5">
                  <c:v>BEJAIA</c:v>
                </c:pt>
                <c:pt idx="6">
                  <c:v>BISKRA</c:v>
                </c:pt>
                <c:pt idx="7">
                  <c:v>BECHAR</c:v>
                </c:pt>
                <c:pt idx="8">
                  <c:v>BOUIRA</c:v>
                </c:pt>
                <c:pt idx="9">
                  <c:v>TEBESSA</c:v>
                </c:pt>
                <c:pt idx="10">
                  <c:v>TIARET</c:v>
                </c:pt>
                <c:pt idx="11">
                  <c:v>TIZI OUZOU</c:v>
                </c:pt>
                <c:pt idx="12">
                  <c:v>ALGER</c:v>
                </c:pt>
                <c:pt idx="13">
                  <c:v>JIJEL</c:v>
                </c:pt>
                <c:pt idx="14">
                  <c:v>SKIKDA</c:v>
                </c:pt>
                <c:pt idx="15">
                  <c:v>SIDI BEL ABBES</c:v>
                </c:pt>
                <c:pt idx="16">
                  <c:v>ANNABA</c:v>
                </c:pt>
                <c:pt idx="17">
                  <c:v>GUELMA</c:v>
                </c:pt>
                <c:pt idx="18">
                  <c:v>CONSTANTINE</c:v>
                </c:pt>
                <c:pt idx="19">
                  <c:v>MEDEA</c:v>
                </c:pt>
                <c:pt idx="20">
                  <c:v>M'SILA</c:v>
                </c:pt>
                <c:pt idx="21">
                  <c:v>MASCARA</c:v>
                </c:pt>
                <c:pt idx="22">
                  <c:v>OUARGLA</c:v>
                </c:pt>
                <c:pt idx="23">
                  <c:v>ORAN</c:v>
                </c:pt>
                <c:pt idx="24">
                  <c:v>BBA</c:v>
                </c:pt>
                <c:pt idx="25">
                  <c:v>BOUMERDES</c:v>
                </c:pt>
                <c:pt idx="26">
                  <c:v>EL TARF</c:v>
                </c:pt>
                <c:pt idx="27">
                  <c:v>TINDOUF</c:v>
                </c:pt>
                <c:pt idx="28">
                  <c:v>TISSEMSSILT</c:v>
                </c:pt>
                <c:pt idx="29">
                  <c:v>EL OUED</c:v>
                </c:pt>
                <c:pt idx="30">
                  <c:v>KHENCHELA</c:v>
                </c:pt>
                <c:pt idx="31">
                  <c:v>MILA</c:v>
                </c:pt>
                <c:pt idx="32">
                  <c:v>AIN DEFLA</c:v>
                </c:pt>
                <c:pt idx="33">
                  <c:v>RELIZANE</c:v>
                </c:pt>
              </c:strCache>
            </c:strRef>
          </c:cat>
          <c:val>
            <c:numRef>
              <c:f>Ages!$E$2:$E$35</c:f>
              <c:numCache>
                <c:formatCode>General</c:formatCode>
                <c:ptCount val="34"/>
                <c:pt idx="0">
                  <c:v>6</c:v>
                </c:pt>
                <c:pt idx="1">
                  <c:v>4</c:v>
                </c:pt>
                <c:pt idx="2">
                  <c:v>4</c:v>
                </c:pt>
                <c:pt idx="3">
                  <c:v>7</c:v>
                </c:pt>
                <c:pt idx="4">
                  <c:v>4</c:v>
                </c:pt>
                <c:pt idx="5">
                  <c:v>5</c:v>
                </c:pt>
                <c:pt idx="6">
                  <c:v>5</c:v>
                </c:pt>
                <c:pt idx="7">
                  <c:v>4</c:v>
                </c:pt>
                <c:pt idx="8">
                  <c:v>5</c:v>
                </c:pt>
                <c:pt idx="9">
                  <c:v>5</c:v>
                </c:pt>
                <c:pt idx="10">
                  <c:v>6</c:v>
                </c:pt>
                <c:pt idx="11">
                  <c:v>2</c:v>
                </c:pt>
                <c:pt idx="12">
                  <c:v>6</c:v>
                </c:pt>
                <c:pt idx="13">
                  <c:v>4</c:v>
                </c:pt>
                <c:pt idx="14">
                  <c:v>5</c:v>
                </c:pt>
                <c:pt idx="15">
                  <c:v>3</c:v>
                </c:pt>
                <c:pt idx="16">
                  <c:v>5</c:v>
                </c:pt>
                <c:pt idx="17">
                  <c:v>5</c:v>
                </c:pt>
                <c:pt idx="18">
                  <c:v>6</c:v>
                </c:pt>
                <c:pt idx="19">
                  <c:v>4</c:v>
                </c:pt>
                <c:pt idx="20">
                  <c:v>7</c:v>
                </c:pt>
                <c:pt idx="21">
                  <c:v>4</c:v>
                </c:pt>
                <c:pt idx="22">
                  <c:v>6</c:v>
                </c:pt>
                <c:pt idx="23">
                  <c:v>5</c:v>
                </c:pt>
                <c:pt idx="24">
                  <c:v>5</c:v>
                </c:pt>
                <c:pt idx="25">
                  <c:v>7</c:v>
                </c:pt>
                <c:pt idx="26">
                  <c:v>9</c:v>
                </c:pt>
                <c:pt idx="27">
                  <c:v>5</c:v>
                </c:pt>
                <c:pt idx="28">
                  <c:v>4</c:v>
                </c:pt>
                <c:pt idx="29">
                  <c:v>7</c:v>
                </c:pt>
                <c:pt idx="30">
                  <c:v>4</c:v>
                </c:pt>
                <c:pt idx="31">
                  <c:v>3</c:v>
                </c:pt>
                <c:pt idx="32">
                  <c:v>2</c:v>
                </c:pt>
                <c:pt idx="33">
                  <c:v>6</c:v>
                </c:pt>
              </c:numCache>
            </c:numRef>
          </c:val>
        </c:ser>
        <c:dLbls>
          <c:showLegendKey val="0"/>
          <c:showVal val="0"/>
          <c:showCatName val="0"/>
          <c:showSerName val="0"/>
          <c:showPercent val="0"/>
          <c:showBubbleSize val="0"/>
        </c:dLbls>
        <c:gapWidth val="150"/>
        <c:axId val="141218176"/>
        <c:axId val="141220096"/>
      </c:barChart>
      <c:catAx>
        <c:axId val="141218176"/>
        <c:scaling>
          <c:orientation val="minMax"/>
        </c:scaling>
        <c:delete val="0"/>
        <c:axPos val="b"/>
        <c:title>
          <c:tx>
            <c:rich>
              <a:bodyPr/>
              <a:lstStyle/>
              <a:p>
                <a:pPr>
                  <a:defRPr/>
                </a:pPr>
                <a:r>
                  <a:rPr lang="fr-FR"/>
                  <a:t>Willaya</a:t>
                </a:r>
              </a:p>
            </c:rich>
          </c:tx>
          <c:layout>
            <c:manualLayout>
              <c:xMode val="edge"/>
              <c:yMode val="edge"/>
              <c:x val="0.45170527910815278"/>
              <c:y val="0.87876043812348403"/>
            </c:manualLayout>
          </c:layout>
          <c:overlay val="0"/>
        </c:title>
        <c:majorTickMark val="none"/>
        <c:minorTickMark val="none"/>
        <c:tickLblPos val="nextTo"/>
        <c:crossAx val="141220096"/>
        <c:crosses val="autoZero"/>
        <c:auto val="1"/>
        <c:lblAlgn val="ctr"/>
        <c:lblOffset val="100"/>
        <c:noMultiLvlLbl val="0"/>
      </c:catAx>
      <c:valAx>
        <c:axId val="141220096"/>
        <c:scaling>
          <c:orientation val="minMax"/>
        </c:scaling>
        <c:delete val="0"/>
        <c:axPos val="l"/>
        <c:majorGridlines/>
        <c:title>
          <c:tx>
            <c:rich>
              <a:bodyPr/>
              <a:lstStyle/>
              <a:p>
                <a:pPr>
                  <a:defRPr/>
                </a:pPr>
                <a:r>
                  <a:rPr lang="fr-FR"/>
                  <a:t>Nombre</a:t>
                </a:r>
              </a:p>
            </c:rich>
          </c:tx>
          <c:layout/>
          <c:overlay val="0"/>
        </c:title>
        <c:numFmt formatCode="General" sourceLinked="1"/>
        <c:majorTickMark val="out"/>
        <c:minorTickMark val="none"/>
        <c:tickLblPos val="nextTo"/>
        <c:crossAx val="141218176"/>
        <c:crosses val="autoZero"/>
        <c:crossBetween val="between"/>
      </c:valAx>
    </c:plotArea>
    <c:legend>
      <c:legendPos val="r"/>
      <c:layout>
        <c:manualLayout>
          <c:xMode val="edge"/>
          <c:yMode val="edge"/>
          <c:x val="0.90741640284655145"/>
          <c:y val="0.43392416001905693"/>
          <c:w val="8.4336174473036235E-2"/>
          <c:h val="0.18036059490387699"/>
        </c:manualLayout>
      </c:layout>
      <c:overlay val="0"/>
    </c:legend>
    <c:plotVisOnly val="1"/>
    <c:dispBlanksAs val="gap"/>
    <c:showDLblsOverMax val="0"/>
  </c:chart>
  <c:txPr>
    <a:bodyPr/>
    <a:lstStyle/>
    <a:p>
      <a:pPr>
        <a:defRPr sz="1800"/>
      </a:pPr>
      <a:endParaRPr lang="fr-F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r-FR"/>
              <a:t>Tranche 31-40 ans</a:t>
            </a:r>
          </a:p>
        </c:rich>
      </c:tx>
      <c:layout>
        <c:manualLayout>
          <c:xMode val="edge"/>
          <c:yMode val="edge"/>
          <c:x val="0.39412689964831094"/>
          <c:y val="3.6845843996348E-2"/>
        </c:manualLayout>
      </c:layout>
      <c:overlay val="0"/>
    </c:title>
    <c:autoTitleDeleted val="0"/>
    <c:plotArea>
      <c:layout>
        <c:manualLayout>
          <c:layoutTarget val="inner"/>
          <c:xMode val="edge"/>
          <c:yMode val="edge"/>
          <c:x val="8.2563596213090132E-2"/>
          <c:y val="1.7296345253815643E-2"/>
          <c:w val="0.86270910799947376"/>
          <c:h val="0.63313055100716809"/>
        </c:manualLayout>
      </c:layout>
      <c:barChart>
        <c:barDir val="col"/>
        <c:grouping val="clustered"/>
        <c:varyColors val="0"/>
        <c:ser>
          <c:idx val="0"/>
          <c:order val="0"/>
          <c:tx>
            <c:v>Hommes</c:v>
          </c:tx>
          <c:invertIfNegative val="0"/>
          <c:cat>
            <c:strRef>
              <c:f>Ages!$A$2:$A$35</c:f>
              <c:strCache>
                <c:ptCount val="34"/>
                <c:pt idx="0">
                  <c:v>ADRAR</c:v>
                </c:pt>
                <c:pt idx="1">
                  <c:v>CHLEF</c:v>
                </c:pt>
                <c:pt idx="2">
                  <c:v>LAGHOUAT</c:v>
                </c:pt>
                <c:pt idx="3">
                  <c:v>OUM EL BOUAGHI</c:v>
                </c:pt>
                <c:pt idx="4">
                  <c:v>BATNA</c:v>
                </c:pt>
                <c:pt idx="5">
                  <c:v>BEJAIA</c:v>
                </c:pt>
                <c:pt idx="6">
                  <c:v>BISKRA</c:v>
                </c:pt>
                <c:pt idx="7">
                  <c:v>BECHAR</c:v>
                </c:pt>
                <c:pt idx="8">
                  <c:v>BOUIRA</c:v>
                </c:pt>
                <c:pt idx="9">
                  <c:v>TEBESSA</c:v>
                </c:pt>
                <c:pt idx="10">
                  <c:v>TIARET</c:v>
                </c:pt>
                <c:pt idx="11">
                  <c:v>TIZI OUZOU</c:v>
                </c:pt>
                <c:pt idx="12">
                  <c:v>ALGER</c:v>
                </c:pt>
                <c:pt idx="13">
                  <c:v>JIJEL</c:v>
                </c:pt>
                <c:pt idx="14">
                  <c:v>SKIKDA</c:v>
                </c:pt>
                <c:pt idx="15">
                  <c:v>SIDI BEL ABBES</c:v>
                </c:pt>
                <c:pt idx="16">
                  <c:v>ANNABA</c:v>
                </c:pt>
                <c:pt idx="17">
                  <c:v>GUELMA</c:v>
                </c:pt>
                <c:pt idx="18">
                  <c:v>CONSTANTINE</c:v>
                </c:pt>
                <c:pt idx="19">
                  <c:v>MEDEA</c:v>
                </c:pt>
                <c:pt idx="20">
                  <c:v>M'SILA</c:v>
                </c:pt>
                <c:pt idx="21">
                  <c:v>MASCARA</c:v>
                </c:pt>
                <c:pt idx="22">
                  <c:v>OUARGLA</c:v>
                </c:pt>
                <c:pt idx="23">
                  <c:v>ORAN</c:v>
                </c:pt>
                <c:pt idx="24">
                  <c:v>BBA</c:v>
                </c:pt>
                <c:pt idx="25">
                  <c:v>BOUMERDES</c:v>
                </c:pt>
                <c:pt idx="26">
                  <c:v>EL TARF</c:v>
                </c:pt>
                <c:pt idx="27">
                  <c:v>TINDOUF</c:v>
                </c:pt>
                <c:pt idx="28">
                  <c:v>TISSEMSSILT</c:v>
                </c:pt>
                <c:pt idx="29">
                  <c:v>EL OUED</c:v>
                </c:pt>
                <c:pt idx="30">
                  <c:v>KHENCHELA</c:v>
                </c:pt>
                <c:pt idx="31">
                  <c:v>MILA</c:v>
                </c:pt>
                <c:pt idx="32">
                  <c:v>AIN DEFLA</c:v>
                </c:pt>
                <c:pt idx="33">
                  <c:v>RELIZANE</c:v>
                </c:pt>
              </c:strCache>
            </c:strRef>
          </c:cat>
          <c:val>
            <c:numRef>
              <c:f>Ages!$H$2:$H$35</c:f>
              <c:numCache>
                <c:formatCode>General</c:formatCode>
                <c:ptCount val="34"/>
                <c:pt idx="0">
                  <c:v>2</c:v>
                </c:pt>
                <c:pt idx="1">
                  <c:v>2</c:v>
                </c:pt>
                <c:pt idx="2">
                  <c:v>2</c:v>
                </c:pt>
                <c:pt idx="3">
                  <c:v>2</c:v>
                </c:pt>
                <c:pt idx="4">
                  <c:v>2</c:v>
                </c:pt>
                <c:pt idx="5">
                  <c:v>2</c:v>
                </c:pt>
                <c:pt idx="6">
                  <c:v>2</c:v>
                </c:pt>
                <c:pt idx="7">
                  <c:v>2</c:v>
                </c:pt>
                <c:pt idx="8">
                  <c:v>2</c:v>
                </c:pt>
                <c:pt idx="9">
                  <c:v>4</c:v>
                </c:pt>
                <c:pt idx="10">
                  <c:v>3</c:v>
                </c:pt>
                <c:pt idx="11">
                  <c:v>2</c:v>
                </c:pt>
                <c:pt idx="12">
                  <c:v>3</c:v>
                </c:pt>
                <c:pt idx="13">
                  <c:v>2</c:v>
                </c:pt>
                <c:pt idx="14">
                  <c:v>2</c:v>
                </c:pt>
                <c:pt idx="15">
                  <c:v>1</c:v>
                </c:pt>
                <c:pt idx="16">
                  <c:v>3</c:v>
                </c:pt>
                <c:pt idx="17">
                  <c:v>3</c:v>
                </c:pt>
                <c:pt idx="18">
                  <c:v>0</c:v>
                </c:pt>
                <c:pt idx="19">
                  <c:v>3</c:v>
                </c:pt>
                <c:pt idx="20">
                  <c:v>2</c:v>
                </c:pt>
                <c:pt idx="21">
                  <c:v>2</c:v>
                </c:pt>
                <c:pt idx="22">
                  <c:v>2</c:v>
                </c:pt>
                <c:pt idx="23">
                  <c:v>2</c:v>
                </c:pt>
                <c:pt idx="24">
                  <c:v>1</c:v>
                </c:pt>
                <c:pt idx="25">
                  <c:v>1</c:v>
                </c:pt>
                <c:pt idx="26">
                  <c:v>3</c:v>
                </c:pt>
                <c:pt idx="27">
                  <c:v>2</c:v>
                </c:pt>
                <c:pt idx="28">
                  <c:v>2</c:v>
                </c:pt>
                <c:pt idx="29">
                  <c:v>3</c:v>
                </c:pt>
                <c:pt idx="30">
                  <c:v>2</c:v>
                </c:pt>
                <c:pt idx="31">
                  <c:v>2</c:v>
                </c:pt>
                <c:pt idx="32">
                  <c:v>0</c:v>
                </c:pt>
                <c:pt idx="33">
                  <c:v>3</c:v>
                </c:pt>
              </c:numCache>
            </c:numRef>
          </c:val>
        </c:ser>
        <c:ser>
          <c:idx val="1"/>
          <c:order val="1"/>
          <c:tx>
            <c:v>Femmes</c:v>
          </c:tx>
          <c:invertIfNegative val="0"/>
          <c:cat>
            <c:strRef>
              <c:f>Ages!$A$2:$A$35</c:f>
              <c:strCache>
                <c:ptCount val="34"/>
                <c:pt idx="0">
                  <c:v>ADRAR</c:v>
                </c:pt>
                <c:pt idx="1">
                  <c:v>CHLEF</c:v>
                </c:pt>
                <c:pt idx="2">
                  <c:v>LAGHOUAT</c:v>
                </c:pt>
                <c:pt idx="3">
                  <c:v>OUM EL BOUAGHI</c:v>
                </c:pt>
                <c:pt idx="4">
                  <c:v>BATNA</c:v>
                </c:pt>
                <c:pt idx="5">
                  <c:v>BEJAIA</c:v>
                </c:pt>
                <c:pt idx="6">
                  <c:v>BISKRA</c:v>
                </c:pt>
                <c:pt idx="7">
                  <c:v>BECHAR</c:v>
                </c:pt>
                <c:pt idx="8">
                  <c:v>BOUIRA</c:v>
                </c:pt>
                <c:pt idx="9">
                  <c:v>TEBESSA</c:v>
                </c:pt>
                <c:pt idx="10">
                  <c:v>TIARET</c:v>
                </c:pt>
                <c:pt idx="11">
                  <c:v>TIZI OUZOU</c:v>
                </c:pt>
                <c:pt idx="12">
                  <c:v>ALGER</c:v>
                </c:pt>
                <c:pt idx="13">
                  <c:v>JIJEL</c:v>
                </c:pt>
                <c:pt idx="14">
                  <c:v>SKIKDA</c:v>
                </c:pt>
                <c:pt idx="15">
                  <c:v>SIDI BEL ABBES</c:v>
                </c:pt>
                <c:pt idx="16">
                  <c:v>ANNABA</c:v>
                </c:pt>
                <c:pt idx="17">
                  <c:v>GUELMA</c:v>
                </c:pt>
                <c:pt idx="18">
                  <c:v>CONSTANTINE</c:v>
                </c:pt>
                <c:pt idx="19">
                  <c:v>MEDEA</c:v>
                </c:pt>
                <c:pt idx="20">
                  <c:v>M'SILA</c:v>
                </c:pt>
                <c:pt idx="21">
                  <c:v>MASCARA</c:v>
                </c:pt>
                <c:pt idx="22">
                  <c:v>OUARGLA</c:v>
                </c:pt>
                <c:pt idx="23">
                  <c:v>ORAN</c:v>
                </c:pt>
                <c:pt idx="24">
                  <c:v>BBA</c:v>
                </c:pt>
                <c:pt idx="25">
                  <c:v>BOUMERDES</c:v>
                </c:pt>
                <c:pt idx="26">
                  <c:v>EL TARF</c:v>
                </c:pt>
                <c:pt idx="27">
                  <c:v>TINDOUF</c:v>
                </c:pt>
                <c:pt idx="28">
                  <c:v>TISSEMSSILT</c:v>
                </c:pt>
                <c:pt idx="29">
                  <c:v>EL OUED</c:v>
                </c:pt>
                <c:pt idx="30">
                  <c:v>KHENCHELA</c:v>
                </c:pt>
                <c:pt idx="31">
                  <c:v>MILA</c:v>
                </c:pt>
                <c:pt idx="32">
                  <c:v>AIN DEFLA</c:v>
                </c:pt>
                <c:pt idx="33">
                  <c:v>RELIZANE</c:v>
                </c:pt>
              </c:strCache>
            </c:strRef>
          </c:cat>
          <c:val>
            <c:numRef>
              <c:f>Ages!$I$2:$I$35</c:f>
              <c:numCache>
                <c:formatCode>General</c:formatCode>
                <c:ptCount val="34"/>
                <c:pt idx="0">
                  <c:v>3</c:v>
                </c:pt>
                <c:pt idx="1">
                  <c:v>1</c:v>
                </c:pt>
                <c:pt idx="2">
                  <c:v>2</c:v>
                </c:pt>
                <c:pt idx="3">
                  <c:v>3</c:v>
                </c:pt>
                <c:pt idx="4">
                  <c:v>2</c:v>
                </c:pt>
                <c:pt idx="5">
                  <c:v>5</c:v>
                </c:pt>
                <c:pt idx="6">
                  <c:v>4</c:v>
                </c:pt>
                <c:pt idx="7">
                  <c:v>2</c:v>
                </c:pt>
                <c:pt idx="8">
                  <c:v>1</c:v>
                </c:pt>
                <c:pt idx="9">
                  <c:v>2</c:v>
                </c:pt>
                <c:pt idx="10">
                  <c:v>3</c:v>
                </c:pt>
                <c:pt idx="11">
                  <c:v>1</c:v>
                </c:pt>
                <c:pt idx="12">
                  <c:v>3</c:v>
                </c:pt>
                <c:pt idx="13">
                  <c:v>2</c:v>
                </c:pt>
                <c:pt idx="14">
                  <c:v>3</c:v>
                </c:pt>
                <c:pt idx="15">
                  <c:v>1</c:v>
                </c:pt>
                <c:pt idx="16">
                  <c:v>3</c:v>
                </c:pt>
                <c:pt idx="17">
                  <c:v>2</c:v>
                </c:pt>
                <c:pt idx="18">
                  <c:v>4</c:v>
                </c:pt>
                <c:pt idx="19">
                  <c:v>2</c:v>
                </c:pt>
                <c:pt idx="20">
                  <c:v>5</c:v>
                </c:pt>
                <c:pt idx="21">
                  <c:v>3</c:v>
                </c:pt>
                <c:pt idx="22">
                  <c:v>3</c:v>
                </c:pt>
                <c:pt idx="23">
                  <c:v>2</c:v>
                </c:pt>
                <c:pt idx="24">
                  <c:v>1</c:v>
                </c:pt>
                <c:pt idx="25">
                  <c:v>1</c:v>
                </c:pt>
                <c:pt idx="26">
                  <c:v>5</c:v>
                </c:pt>
                <c:pt idx="27">
                  <c:v>3</c:v>
                </c:pt>
                <c:pt idx="28">
                  <c:v>2</c:v>
                </c:pt>
                <c:pt idx="29">
                  <c:v>2</c:v>
                </c:pt>
                <c:pt idx="30">
                  <c:v>2</c:v>
                </c:pt>
                <c:pt idx="31">
                  <c:v>3</c:v>
                </c:pt>
                <c:pt idx="32">
                  <c:v>0</c:v>
                </c:pt>
                <c:pt idx="33">
                  <c:v>3</c:v>
                </c:pt>
              </c:numCache>
            </c:numRef>
          </c:val>
        </c:ser>
        <c:ser>
          <c:idx val="2"/>
          <c:order val="2"/>
          <c:tx>
            <c:v>Total</c:v>
          </c:tx>
          <c:invertIfNegative val="0"/>
          <c:cat>
            <c:strRef>
              <c:f>Ages!$A$2:$A$35</c:f>
              <c:strCache>
                <c:ptCount val="34"/>
                <c:pt idx="0">
                  <c:v>ADRAR</c:v>
                </c:pt>
                <c:pt idx="1">
                  <c:v>CHLEF</c:v>
                </c:pt>
                <c:pt idx="2">
                  <c:v>LAGHOUAT</c:v>
                </c:pt>
                <c:pt idx="3">
                  <c:v>OUM EL BOUAGHI</c:v>
                </c:pt>
                <c:pt idx="4">
                  <c:v>BATNA</c:v>
                </c:pt>
                <c:pt idx="5">
                  <c:v>BEJAIA</c:v>
                </c:pt>
                <c:pt idx="6">
                  <c:v>BISKRA</c:v>
                </c:pt>
                <c:pt idx="7">
                  <c:v>BECHAR</c:v>
                </c:pt>
                <c:pt idx="8">
                  <c:v>BOUIRA</c:v>
                </c:pt>
                <c:pt idx="9">
                  <c:v>TEBESSA</c:v>
                </c:pt>
                <c:pt idx="10">
                  <c:v>TIARET</c:v>
                </c:pt>
                <c:pt idx="11">
                  <c:v>TIZI OUZOU</c:v>
                </c:pt>
                <c:pt idx="12">
                  <c:v>ALGER</c:v>
                </c:pt>
                <c:pt idx="13">
                  <c:v>JIJEL</c:v>
                </c:pt>
                <c:pt idx="14">
                  <c:v>SKIKDA</c:v>
                </c:pt>
                <c:pt idx="15">
                  <c:v>SIDI BEL ABBES</c:v>
                </c:pt>
                <c:pt idx="16">
                  <c:v>ANNABA</c:v>
                </c:pt>
                <c:pt idx="17">
                  <c:v>GUELMA</c:v>
                </c:pt>
                <c:pt idx="18">
                  <c:v>CONSTANTINE</c:v>
                </c:pt>
                <c:pt idx="19">
                  <c:v>MEDEA</c:v>
                </c:pt>
                <c:pt idx="20">
                  <c:v>M'SILA</c:v>
                </c:pt>
                <c:pt idx="21">
                  <c:v>MASCARA</c:v>
                </c:pt>
                <c:pt idx="22">
                  <c:v>OUARGLA</c:v>
                </c:pt>
                <c:pt idx="23">
                  <c:v>ORAN</c:v>
                </c:pt>
                <c:pt idx="24">
                  <c:v>BBA</c:v>
                </c:pt>
                <c:pt idx="25">
                  <c:v>BOUMERDES</c:v>
                </c:pt>
                <c:pt idx="26">
                  <c:v>EL TARF</c:v>
                </c:pt>
                <c:pt idx="27">
                  <c:v>TINDOUF</c:v>
                </c:pt>
                <c:pt idx="28">
                  <c:v>TISSEMSSILT</c:v>
                </c:pt>
                <c:pt idx="29">
                  <c:v>EL OUED</c:v>
                </c:pt>
                <c:pt idx="30">
                  <c:v>KHENCHELA</c:v>
                </c:pt>
                <c:pt idx="31">
                  <c:v>MILA</c:v>
                </c:pt>
                <c:pt idx="32">
                  <c:v>AIN DEFLA</c:v>
                </c:pt>
                <c:pt idx="33">
                  <c:v>RELIZANE</c:v>
                </c:pt>
              </c:strCache>
            </c:strRef>
          </c:cat>
          <c:val>
            <c:numRef>
              <c:f>Ages!$J$2:$J$35</c:f>
              <c:numCache>
                <c:formatCode>General</c:formatCode>
                <c:ptCount val="34"/>
                <c:pt idx="0">
                  <c:v>5</c:v>
                </c:pt>
                <c:pt idx="1">
                  <c:v>3</c:v>
                </c:pt>
                <c:pt idx="2">
                  <c:v>4</c:v>
                </c:pt>
                <c:pt idx="3">
                  <c:v>5</c:v>
                </c:pt>
                <c:pt idx="4">
                  <c:v>4</c:v>
                </c:pt>
                <c:pt idx="5">
                  <c:v>7</c:v>
                </c:pt>
                <c:pt idx="6">
                  <c:v>6</c:v>
                </c:pt>
                <c:pt idx="7">
                  <c:v>4</c:v>
                </c:pt>
                <c:pt idx="8">
                  <c:v>3</c:v>
                </c:pt>
                <c:pt idx="9">
                  <c:v>6</c:v>
                </c:pt>
                <c:pt idx="10">
                  <c:v>6</c:v>
                </c:pt>
                <c:pt idx="11">
                  <c:v>3</c:v>
                </c:pt>
                <c:pt idx="12">
                  <c:v>6</c:v>
                </c:pt>
                <c:pt idx="13">
                  <c:v>4</c:v>
                </c:pt>
                <c:pt idx="14">
                  <c:v>5</c:v>
                </c:pt>
                <c:pt idx="15">
                  <c:v>2</c:v>
                </c:pt>
                <c:pt idx="16">
                  <c:v>6</c:v>
                </c:pt>
                <c:pt idx="17">
                  <c:v>5</c:v>
                </c:pt>
                <c:pt idx="18">
                  <c:v>4</c:v>
                </c:pt>
                <c:pt idx="19">
                  <c:v>5</c:v>
                </c:pt>
                <c:pt idx="20">
                  <c:v>7</c:v>
                </c:pt>
                <c:pt idx="21">
                  <c:v>5</c:v>
                </c:pt>
                <c:pt idx="22">
                  <c:v>5</c:v>
                </c:pt>
                <c:pt idx="23">
                  <c:v>4</c:v>
                </c:pt>
                <c:pt idx="24">
                  <c:v>2</c:v>
                </c:pt>
                <c:pt idx="25">
                  <c:v>2</c:v>
                </c:pt>
                <c:pt idx="26">
                  <c:v>8</c:v>
                </c:pt>
                <c:pt idx="27">
                  <c:v>5</c:v>
                </c:pt>
                <c:pt idx="28">
                  <c:v>4</c:v>
                </c:pt>
                <c:pt idx="29">
                  <c:v>5</c:v>
                </c:pt>
                <c:pt idx="30">
                  <c:v>4</c:v>
                </c:pt>
                <c:pt idx="31">
                  <c:v>5</c:v>
                </c:pt>
                <c:pt idx="32">
                  <c:v>0</c:v>
                </c:pt>
                <c:pt idx="33">
                  <c:v>6</c:v>
                </c:pt>
              </c:numCache>
            </c:numRef>
          </c:val>
        </c:ser>
        <c:dLbls>
          <c:showLegendKey val="0"/>
          <c:showVal val="0"/>
          <c:showCatName val="0"/>
          <c:showSerName val="0"/>
          <c:showPercent val="0"/>
          <c:showBubbleSize val="0"/>
        </c:dLbls>
        <c:gapWidth val="150"/>
        <c:axId val="141533952"/>
        <c:axId val="141535872"/>
      </c:barChart>
      <c:catAx>
        <c:axId val="141533952"/>
        <c:scaling>
          <c:orientation val="minMax"/>
        </c:scaling>
        <c:delete val="0"/>
        <c:axPos val="b"/>
        <c:title>
          <c:tx>
            <c:rich>
              <a:bodyPr/>
              <a:lstStyle/>
              <a:p>
                <a:pPr>
                  <a:defRPr/>
                </a:pPr>
                <a:r>
                  <a:rPr lang="en-US" sz="2000"/>
                  <a:t>Willaya</a:t>
                </a:r>
              </a:p>
            </c:rich>
          </c:tx>
          <c:layout/>
          <c:overlay val="0"/>
        </c:title>
        <c:majorTickMark val="none"/>
        <c:minorTickMark val="none"/>
        <c:tickLblPos val="nextTo"/>
        <c:crossAx val="141535872"/>
        <c:crosses val="autoZero"/>
        <c:auto val="1"/>
        <c:lblAlgn val="ctr"/>
        <c:lblOffset val="100"/>
        <c:noMultiLvlLbl val="0"/>
      </c:catAx>
      <c:valAx>
        <c:axId val="141535872"/>
        <c:scaling>
          <c:orientation val="minMax"/>
        </c:scaling>
        <c:delete val="0"/>
        <c:axPos val="l"/>
        <c:majorGridlines/>
        <c:title>
          <c:tx>
            <c:rich>
              <a:bodyPr rot="-5400000" vert="horz"/>
              <a:lstStyle/>
              <a:p>
                <a:pPr>
                  <a:defRPr/>
                </a:pPr>
                <a:r>
                  <a:rPr lang="fr-FR" sz="1800"/>
                  <a:t>Nombre</a:t>
                </a:r>
                <a:endParaRPr lang="fr-FR"/>
              </a:p>
            </c:rich>
          </c:tx>
          <c:layout/>
          <c:overlay val="0"/>
        </c:title>
        <c:numFmt formatCode="General" sourceLinked="1"/>
        <c:majorTickMark val="none"/>
        <c:minorTickMark val="none"/>
        <c:tickLblPos val="nextTo"/>
        <c:crossAx val="141533952"/>
        <c:crosses val="autoZero"/>
        <c:crossBetween val="between"/>
      </c:valAx>
    </c:plotArea>
    <c:legend>
      <c:legendPos val="r"/>
      <c:layout>
        <c:manualLayout>
          <c:xMode val="edge"/>
          <c:yMode val="edge"/>
          <c:x val="0.1224590988626422"/>
          <c:y val="4.2830562846310885E-2"/>
          <c:w val="8.031868930341389E-2"/>
          <c:h val="0.15375697052622606"/>
        </c:manualLayout>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r-FR"/>
              <a:t>Tranche  41-50 ans</a:t>
            </a:r>
          </a:p>
        </c:rich>
      </c:tx>
      <c:layout/>
      <c:overlay val="0"/>
    </c:title>
    <c:autoTitleDeleted val="0"/>
    <c:plotArea>
      <c:layout/>
      <c:barChart>
        <c:barDir val="col"/>
        <c:grouping val="clustered"/>
        <c:varyColors val="0"/>
        <c:ser>
          <c:idx val="0"/>
          <c:order val="0"/>
          <c:tx>
            <c:v>Hommes</c:v>
          </c:tx>
          <c:invertIfNegative val="0"/>
          <c:cat>
            <c:strRef>
              <c:f>Ages!$A$2:$A$35</c:f>
              <c:strCache>
                <c:ptCount val="34"/>
                <c:pt idx="0">
                  <c:v>ADRAR</c:v>
                </c:pt>
                <c:pt idx="1">
                  <c:v>CHLEF</c:v>
                </c:pt>
                <c:pt idx="2">
                  <c:v>LAGHOUAT</c:v>
                </c:pt>
                <c:pt idx="3">
                  <c:v>OUM EL BOUAGHI</c:v>
                </c:pt>
                <c:pt idx="4">
                  <c:v>BATNA</c:v>
                </c:pt>
                <c:pt idx="5">
                  <c:v>BEJAIA</c:v>
                </c:pt>
                <c:pt idx="6">
                  <c:v>BISKRA</c:v>
                </c:pt>
                <c:pt idx="7">
                  <c:v>BECHAR</c:v>
                </c:pt>
                <c:pt idx="8">
                  <c:v>BOUIRA</c:v>
                </c:pt>
                <c:pt idx="9">
                  <c:v>TEBESSA</c:v>
                </c:pt>
                <c:pt idx="10">
                  <c:v>TIARET</c:v>
                </c:pt>
                <c:pt idx="11">
                  <c:v>TIZI OUZOU</c:v>
                </c:pt>
                <c:pt idx="12">
                  <c:v>ALGER</c:v>
                </c:pt>
                <c:pt idx="13">
                  <c:v>JIJEL</c:v>
                </c:pt>
                <c:pt idx="14">
                  <c:v>SKIKDA</c:v>
                </c:pt>
                <c:pt idx="15">
                  <c:v>SIDI BEL ABBES</c:v>
                </c:pt>
                <c:pt idx="16">
                  <c:v>ANNABA</c:v>
                </c:pt>
                <c:pt idx="17">
                  <c:v>GUELMA</c:v>
                </c:pt>
                <c:pt idx="18">
                  <c:v>CONSTANTINE</c:v>
                </c:pt>
                <c:pt idx="19">
                  <c:v>MEDEA</c:v>
                </c:pt>
                <c:pt idx="20">
                  <c:v>M'SILA</c:v>
                </c:pt>
                <c:pt idx="21">
                  <c:v>MASCARA</c:v>
                </c:pt>
                <c:pt idx="22">
                  <c:v>OUARGLA</c:v>
                </c:pt>
                <c:pt idx="23">
                  <c:v>ORAN</c:v>
                </c:pt>
                <c:pt idx="24">
                  <c:v>BBA</c:v>
                </c:pt>
                <c:pt idx="25">
                  <c:v>BOUMERDES</c:v>
                </c:pt>
                <c:pt idx="26">
                  <c:v>EL TARF</c:v>
                </c:pt>
                <c:pt idx="27">
                  <c:v>TINDOUF</c:v>
                </c:pt>
                <c:pt idx="28">
                  <c:v>TISSEMSSILT</c:v>
                </c:pt>
                <c:pt idx="29">
                  <c:v>EL OUED</c:v>
                </c:pt>
                <c:pt idx="30">
                  <c:v>KHENCHELA</c:v>
                </c:pt>
                <c:pt idx="31">
                  <c:v>MILA</c:v>
                </c:pt>
                <c:pt idx="32">
                  <c:v>AIN DEFLA</c:v>
                </c:pt>
                <c:pt idx="33">
                  <c:v>RELIZANE</c:v>
                </c:pt>
              </c:strCache>
            </c:strRef>
          </c:cat>
          <c:val>
            <c:numRef>
              <c:f>Ages!$M$2:$M$35</c:f>
              <c:numCache>
                <c:formatCode>General</c:formatCode>
                <c:ptCount val="34"/>
                <c:pt idx="0">
                  <c:v>3</c:v>
                </c:pt>
                <c:pt idx="1">
                  <c:v>2</c:v>
                </c:pt>
                <c:pt idx="2">
                  <c:v>2</c:v>
                </c:pt>
                <c:pt idx="3">
                  <c:v>2</c:v>
                </c:pt>
                <c:pt idx="4">
                  <c:v>2</c:v>
                </c:pt>
                <c:pt idx="5">
                  <c:v>3</c:v>
                </c:pt>
                <c:pt idx="6">
                  <c:v>2</c:v>
                </c:pt>
                <c:pt idx="7">
                  <c:v>3</c:v>
                </c:pt>
                <c:pt idx="8">
                  <c:v>2</c:v>
                </c:pt>
                <c:pt idx="9">
                  <c:v>2</c:v>
                </c:pt>
                <c:pt idx="10">
                  <c:v>3</c:v>
                </c:pt>
                <c:pt idx="11">
                  <c:v>0</c:v>
                </c:pt>
                <c:pt idx="12">
                  <c:v>4</c:v>
                </c:pt>
                <c:pt idx="13">
                  <c:v>2</c:v>
                </c:pt>
                <c:pt idx="14">
                  <c:v>2</c:v>
                </c:pt>
                <c:pt idx="15">
                  <c:v>1</c:v>
                </c:pt>
                <c:pt idx="16">
                  <c:v>2</c:v>
                </c:pt>
                <c:pt idx="17">
                  <c:v>1</c:v>
                </c:pt>
                <c:pt idx="18">
                  <c:v>3</c:v>
                </c:pt>
                <c:pt idx="19">
                  <c:v>2</c:v>
                </c:pt>
                <c:pt idx="20">
                  <c:v>4</c:v>
                </c:pt>
                <c:pt idx="21">
                  <c:v>2</c:v>
                </c:pt>
                <c:pt idx="22">
                  <c:v>2</c:v>
                </c:pt>
                <c:pt idx="23">
                  <c:v>2</c:v>
                </c:pt>
                <c:pt idx="24">
                  <c:v>2</c:v>
                </c:pt>
                <c:pt idx="25">
                  <c:v>1</c:v>
                </c:pt>
                <c:pt idx="26">
                  <c:v>2</c:v>
                </c:pt>
                <c:pt idx="27">
                  <c:v>3</c:v>
                </c:pt>
                <c:pt idx="28">
                  <c:v>2</c:v>
                </c:pt>
                <c:pt idx="29">
                  <c:v>0</c:v>
                </c:pt>
                <c:pt idx="30">
                  <c:v>2</c:v>
                </c:pt>
                <c:pt idx="31">
                  <c:v>1</c:v>
                </c:pt>
                <c:pt idx="32">
                  <c:v>0</c:v>
                </c:pt>
                <c:pt idx="33">
                  <c:v>3</c:v>
                </c:pt>
              </c:numCache>
            </c:numRef>
          </c:val>
        </c:ser>
        <c:ser>
          <c:idx val="1"/>
          <c:order val="1"/>
          <c:tx>
            <c:v>Femmes</c:v>
          </c:tx>
          <c:invertIfNegative val="0"/>
          <c:cat>
            <c:strRef>
              <c:f>Ages!$A$2:$A$35</c:f>
              <c:strCache>
                <c:ptCount val="34"/>
                <c:pt idx="0">
                  <c:v>ADRAR</c:v>
                </c:pt>
                <c:pt idx="1">
                  <c:v>CHLEF</c:v>
                </c:pt>
                <c:pt idx="2">
                  <c:v>LAGHOUAT</c:v>
                </c:pt>
                <c:pt idx="3">
                  <c:v>OUM EL BOUAGHI</c:v>
                </c:pt>
                <c:pt idx="4">
                  <c:v>BATNA</c:v>
                </c:pt>
                <c:pt idx="5">
                  <c:v>BEJAIA</c:v>
                </c:pt>
                <c:pt idx="6">
                  <c:v>BISKRA</c:v>
                </c:pt>
                <c:pt idx="7">
                  <c:v>BECHAR</c:v>
                </c:pt>
                <c:pt idx="8">
                  <c:v>BOUIRA</c:v>
                </c:pt>
                <c:pt idx="9">
                  <c:v>TEBESSA</c:v>
                </c:pt>
                <c:pt idx="10">
                  <c:v>TIARET</c:v>
                </c:pt>
                <c:pt idx="11">
                  <c:v>TIZI OUZOU</c:v>
                </c:pt>
                <c:pt idx="12">
                  <c:v>ALGER</c:v>
                </c:pt>
                <c:pt idx="13">
                  <c:v>JIJEL</c:v>
                </c:pt>
                <c:pt idx="14">
                  <c:v>SKIKDA</c:v>
                </c:pt>
                <c:pt idx="15">
                  <c:v>SIDI BEL ABBES</c:v>
                </c:pt>
                <c:pt idx="16">
                  <c:v>ANNABA</c:v>
                </c:pt>
                <c:pt idx="17">
                  <c:v>GUELMA</c:v>
                </c:pt>
                <c:pt idx="18">
                  <c:v>CONSTANTINE</c:v>
                </c:pt>
                <c:pt idx="19">
                  <c:v>MEDEA</c:v>
                </c:pt>
                <c:pt idx="20">
                  <c:v>M'SILA</c:v>
                </c:pt>
                <c:pt idx="21">
                  <c:v>MASCARA</c:v>
                </c:pt>
                <c:pt idx="22">
                  <c:v>OUARGLA</c:v>
                </c:pt>
                <c:pt idx="23">
                  <c:v>ORAN</c:v>
                </c:pt>
                <c:pt idx="24">
                  <c:v>BBA</c:v>
                </c:pt>
                <c:pt idx="25">
                  <c:v>BOUMERDES</c:v>
                </c:pt>
                <c:pt idx="26">
                  <c:v>EL TARF</c:v>
                </c:pt>
                <c:pt idx="27">
                  <c:v>TINDOUF</c:v>
                </c:pt>
                <c:pt idx="28">
                  <c:v>TISSEMSSILT</c:v>
                </c:pt>
                <c:pt idx="29">
                  <c:v>EL OUED</c:v>
                </c:pt>
                <c:pt idx="30">
                  <c:v>KHENCHELA</c:v>
                </c:pt>
                <c:pt idx="31">
                  <c:v>MILA</c:v>
                </c:pt>
                <c:pt idx="32">
                  <c:v>AIN DEFLA</c:v>
                </c:pt>
                <c:pt idx="33">
                  <c:v>RELIZANE</c:v>
                </c:pt>
              </c:strCache>
            </c:strRef>
          </c:cat>
          <c:val>
            <c:numRef>
              <c:f>Ages!$N$2:$N$35</c:f>
              <c:numCache>
                <c:formatCode>General</c:formatCode>
                <c:ptCount val="34"/>
                <c:pt idx="0">
                  <c:v>4</c:v>
                </c:pt>
                <c:pt idx="1">
                  <c:v>2</c:v>
                </c:pt>
                <c:pt idx="2">
                  <c:v>2</c:v>
                </c:pt>
                <c:pt idx="3">
                  <c:v>3</c:v>
                </c:pt>
                <c:pt idx="4">
                  <c:v>2</c:v>
                </c:pt>
                <c:pt idx="5">
                  <c:v>0</c:v>
                </c:pt>
                <c:pt idx="6">
                  <c:v>3</c:v>
                </c:pt>
                <c:pt idx="7">
                  <c:v>2</c:v>
                </c:pt>
                <c:pt idx="8">
                  <c:v>2</c:v>
                </c:pt>
                <c:pt idx="9">
                  <c:v>2</c:v>
                </c:pt>
                <c:pt idx="10">
                  <c:v>3</c:v>
                </c:pt>
                <c:pt idx="11">
                  <c:v>1</c:v>
                </c:pt>
                <c:pt idx="12">
                  <c:v>3</c:v>
                </c:pt>
                <c:pt idx="13">
                  <c:v>2</c:v>
                </c:pt>
                <c:pt idx="14">
                  <c:v>3</c:v>
                </c:pt>
                <c:pt idx="15">
                  <c:v>1</c:v>
                </c:pt>
                <c:pt idx="16">
                  <c:v>3</c:v>
                </c:pt>
                <c:pt idx="17">
                  <c:v>2</c:v>
                </c:pt>
                <c:pt idx="18">
                  <c:v>2</c:v>
                </c:pt>
                <c:pt idx="19">
                  <c:v>2</c:v>
                </c:pt>
                <c:pt idx="20">
                  <c:v>3</c:v>
                </c:pt>
                <c:pt idx="21">
                  <c:v>3</c:v>
                </c:pt>
                <c:pt idx="22">
                  <c:v>3</c:v>
                </c:pt>
                <c:pt idx="23">
                  <c:v>2</c:v>
                </c:pt>
                <c:pt idx="24">
                  <c:v>1</c:v>
                </c:pt>
                <c:pt idx="25">
                  <c:v>1</c:v>
                </c:pt>
                <c:pt idx="26">
                  <c:v>6</c:v>
                </c:pt>
                <c:pt idx="27">
                  <c:v>1</c:v>
                </c:pt>
                <c:pt idx="28">
                  <c:v>3</c:v>
                </c:pt>
                <c:pt idx="29">
                  <c:v>3</c:v>
                </c:pt>
                <c:pt idx="30">
                  <c:v>2</c:v>
                </c:pt>
                <c:pt idx="31">
                  <c:v>2</c:v>
                </c:pt>
                <c:pt idx="32">
                  <c:v>1</c:v>
                </c:pt>
                <c:pt idx="33">
                  <c:v>3</c:v>
                </c:pt>
              </c:numCache>
            </c:numRef>
          </c:val>
        </c:ser>
        <c:ser>
          <c:idx val="2"/>
          <c:order val="2"/>
          <c:tx>
            <c:v>Total</c:v>
          </c:tx>
          <c:invertIfNegative val="0"/>
          <c:cat>
            <c:strRef>
              <c:f>Ages!$A$2:$A$35</c:f>
              <c:strCache>
                <c:ptCount val="34"/>
                <c:pt idx="0">
                  <c:v>ADRAR</c:v>
                </c:pt>
                <c:pt idx="1">
                  <c:v>CHLEF</c:v>
                </c:pt>
                <c:pt idx="2">
                  <c:v>LAGHOUAT</c:v>
                </c:pt>
                <c:pt idx="3">
                  <c:v>OUM EL BOUAGHI</c:v>
                </c:pt>
                <c:pt idx="4">
                  <c:v>BATNA</c:v>
                </c:pt>
                <c:pt idx="5">
                  <c:v>BEJAIA</c:v>
                </c:pt>
                <c:pt idx="6">
                  <c:v>BISKRA</c:v>
                </c:pt>
                <c:pt idx="7">
                  <c:v>BECHAR</c:v>
                </c:pt>
                <c:pt idx="8">
                  <c:v>BOUIRA</c:v>
                </c:pt>
                <c:pt idx="9">
                  <c:v>TEBESSA</c:v>
                </c:pt>
                <c:pt idx="10">
                  <c:v>TIARET</c:v>
                </c:pt>
                <c:pt idx="11">
                  <c:v>TIZI OUZOU</c:v>
                </c:pt>
                <c:pt idx="12">
                  <c:v>ALGER</c:v>
                </c:pt>
                <c:pt idx="13">
                  <c:v>JIJEL</c:v>
                </c:pt>
                <c:pt idx="14">
                  <c:v>SKIKDA</c:v>
                </c:pt>
                <c:pt idx="15">
                  <c:v>SIDI BEL ABBES</c:v>
                </c:pt>
                <c:pt idx="16">
                  <c:v>ANNABA</c:v>
                </c:pt>
                <c:pt idx="17">
                  <c:v>GUELMA</c:v>
                </c:pt>
                <c:pt idx="18">
                  <c:v>CONSTANTINE</c:v>
                </c:pt>
                <c:pt idx="19">
                  <c:v>MEDEA</c:v>
                </c:pt>
                <c:pt idx="20">
                  <c:v>M'SILA</c:v>
                </c:pt>
                <c:pt idx="21">
                  <c:v>MASCARA</c:v>
                </c:pt>
                <c:pt idx="22">
                  <c:v>OUARGLA</c:v>
                </c:pt>
                <c:pt idx="23">
                  <c:v>ORAN</c:v>
                </c:pt>
                <c:pt idx="24">
                  <c:v>BBA</c:v>
                </c:pt>
                <c:pt idx="25">
                  <c:v>BOUMERDES</c:v>
                </c:pt>
                <c:pt idx="26">
                  <c:v>EL TARF</c:v>
                </c:pt>
                <c:pt idx="27">
                  <c:v>TINDOUF</c:v>
                </c:pt>
                <c:pt idx="28">
                  <c:v>TISSEMSSILT</c:v>
                </c:pt>
                <c:pt idx="29">
                  <c:v>EL OUED</c:v>
                </c:pt>
                <c:pt idx="30">
                  <c:v>KHENCHELA</c:v>
                </c:pt>
                <c:pt idx="31">
                  <c:v>MILA</c:v>
                </c:pt>
                <c:pt idx="32">
                  <c:v>AIN DEFLA</c:v>
                </c:pt>
                <c:pt idx="33">
                  <c:v>RELIZANE</c:v>
                </c:pt>
              </c:strCache>
            </c:strRef>
          </c:cat>
          <c:val>
            <c:numRef>
              <c:f>Ages!$O$2:$O$35</c:f>
              <c:numCache>
                <c:formatCode>General</c:formatCode>
                <c:ptCount val="34"/>
                <c:pt idx="0">
                  <c:v>7</c:v>
                </c:pt>
                <c:pt idx="1">
                  <c:v>4</c:v>
                </c:pt>
                <c:pt idx="2">
                  <c:v>4</c:v>
                </c:pt>
                <c:pt idx="3">
                  <c:v>5</c:v>
                </c:pt>
                <c:pt idx="4">
                  <c:v>4</c:v>
                </c:pt>
                <c:pt idx="5">
                  <c:v>3</c:v>
                </c:pt>
                <c:pt idx="6">
                  <c:v>5</c:v>
                </c:pt>
                <c:pt idx="7">
                  <c:v>5</c:v>
                </c:pt>
                <c:pt idx="8">
                  <c:v>4</c:v>
                </c:pt>
                <c:pt idx="9">
                  <c:v>4</c:v>
                </c:pt>
                <c:pt idx="10">
                  <c:v>6</c:v>
                </c:pt>
                <c:pt idx="11">
                  <c:v>1</c:v>
                </c:pt>
                <c:pt idx="12">
                  <c:v>7</c:v>
                </c:pt>
                <c:pt idx="13">
                  <c:v>4</c:v>
                </c:pt>
                <c:pt idx="14">
                  <c:v>5</c:v>
                </c:pt>
                <c:pt idx="15">
                  <c:v>2</c:v>
                </c:pt>
                <c:pt idx="16">
                  <c:v>5</c:v>
                </c:pt>
                <c:pt idx="17">
                  <c:v>3</c:v>
                </c:pt>
                <c:pt idx="18">
                  <c:v>5</c:v>
                </c:pt>
                <c:pt idx="19">
                  <c:v>4</c:v>
                </c:pt>
                <c:pt idx="20">
                  <c:v>7</c:v>
                </c:pt>
                <c:pt idx="21">
                  <c:v>5</c:v>
                </c:pt>
                <c:pt idx="22">
                  <c:v>5</c:v>
                </c:pt>
                <c:pt idx="23">
                  <c:v>4</c:v>
                </c:pt>
                <c:pt idx="24">
                  <c:v>3</c:v>
                </c:pt>
                <c:pt idx="25">
                  <c:v>2</c:v>
                </c:pt>
                <c:pt idx="26">
                  <c:v>8</c:v>
                </c:pt>
                <c:pt idx="27">
                  <c:v>4</c:v>
                </c:pt>
                <c:pt idx="28">
                  <c:v>5</c:v>
                </c:pt>
                <c:pt idx="29">
                  <c:v>3</c:v>
                </c:pt>
                <c:pt idx="30">
                  <c:v>4</c:v>
                </c:pt>
                <c:pt idx="31">
                  <c:v>3</c:v>
                </c:pt>
                <c:pt idx="32">
                  <c:v>1</c:v>
                </c:pt>
                <c:pt idx="33">
                  <c:v>6</c:v>
                </c:pt>
              </c:numCache>
            </c:numRef>
          </c:val>
        </c:ser>
        <c:dLbls>
          <c:showLegendKey val="0"/>
          <c:showVal val="0"/>
          <c:showCatName val="0"/>
          <c:showSerName val="0"/>
          <c:showPercent val="0"/>
          <c:showBubbleSize val="0"/>
        </c:dLbls>
        <c:gapWidth val="0"/>
        <c:axId val="144966784"/>
        <c:axId val="144968704"/>
      </c:barChart>
      <c:catAx>
        <c:axId val="144966784"/>
        <c:scaling>
          <c:orientation val="minMax"/>
        </c:scaling>
        <c:delete val="0"/>
        <c:axPos val="b"/>
        <c:title>
          <c:tx>
            <c:rich>
              <a:bodyPr/>
              <a:lstStyle/>
              <a:p>
                <a:pPr>
                  <a:defRPr/>
                </a:pPr>
                <a:r>
                  <a:rPr lang="en-US" sz="1800"/>
                  <a:t>Willaya</a:t>
                </a:r>
                <a:endParaRPr lang="en-US"/>
              </a:p>
            </c:rich>
          </c:tx>
          <c:layout/>
          <c:overlay val="0"/>
        </c:title>
        <c:majorTickMark val="none"/>
        <c:minorTickMark val="none"/>
        <c:tickLblPos val="nextTo"/>
        <c:crossAx val="144968704"/>
        <c:crosses val="autoZero"/>
        <c:auto val="1"/>
        <c:lblAlgn val="ctr"/>
        <c:lblOffset val="100"/>
        <c:noMultiLvlLbl val="0"/>
      </c:catAx>
      <c:valAx>
        <c:axId val="144968704"/>
        <c:scaling>
          <c:orientation val="minMax"/>
        </c:scaling>
        <c:delete val="0"/>
        <c:axPos val="l"/>
        <c:title>
          <c:tx>
            <c:rich>
              <a:bodyPr/>
              <a:lstStyle/>
              <a:p>
                <a:pPr>
                  <a:defRPr/>
                </a:pPr>
                <a:r>
                  <a:rPr lang="fr-FR" sz="1400"/>
                  <a:t>Nombre</a:t>
                </a:r>
                <a:endParaRPr lang="fr-FR"/>
              </a:p>
            </c:rich>
          </c:tx>
          <c:layout/>
          <c:overlay val="0"/>
        </c:title>
        <c:numFmt formatCode="General" sourceLinked="1"/>
        <c:majorTickMark val="out"/>
        <c:minorTickMark val="none"/>
        <c:tickLblPos val="nextTo"/>
        <c:crossAx val="144966784"/>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r-FR"/>
              <a:t>Tranche</a:t>
            </a:r>
            <a:r>
              <a:rPr lang="fr-FR" baseline="0"/>
              <a:t> 51-65 ans</a:t>
            </a:r>
            <a:endParaRPr lang="fr-FR"/>
          </a:p>
        </c:rich>
      </c:tx>
      <c:layout/>
      <c:overlay val="0"/>
    </c:title>
    <c:autoTitleDeleted val="0"/>
    <c:plotArea>
      <c:layout/>
      <c:barChart>
        <c:barDir val="col"/>
        <c:grouping val="clustered"/>
        <c:varyColors val="0"/>
        <c:ser>
          <c:idx val="0"/>
          <c:order val="0"/>
          <c:tx>
            <c:v>Hommes</c:v>
          </c:tx>
          <c:invertIfNegative val="0"/>
          <c:cat>
            <c:strRef>
              <c:f>Ages!$A$2:$A$35</c:f>
              <c:strCache>
                <c:ptCount val="34"/>
                <c:pt idx="0">
                  <c:v>ADRAR</c:v>
                </c:pt>
                <c:pt idx="1">
                  <c:v>CHLEF</c:v>
                </c:pt>
                <c:pt idx="2">
                  <c:v>LAGHOUAT</c:v>
                </c:pt>
                <c:pt idx="3">
                  <c:v>OUM EL BOUAGHI</c:v>
                </c:pt>
                <c:pt idx="4">
                  <c:v>BATNA</c:v>
                </c:pt>
                <c:pt idx="5">
                  <c:v>BEJAIA</c:v>
                </c:pt>
                <c:pt idx="6">
                  <c:v>BISKRA</c:v>
                </c:pt>
                <c:pt idx="7">
                  <c:v>BECHAR</c:v>
                </c:pt>
                <c:pt idx="8">
                  <c:v>BOUIRA</c:v>
                </c:pt>
                <c:pt idx="9">
                  <c:v>TEBESSA</c:v>
                </c:pt>
                <c:pt idx="10">
                  <c:v>TIARET</c:v>
                </c:pt>
                <c:pt idx="11">
                  <c:v>TIZI OUZOU</c:v>
                </c:pt>
                <c:pt idx="12">
                  <c:v>ALGER</c:v>
                </c:pt>
                <c:pt idx="13">
                  <c:v>JIJEL</c:v>
                </c:pt>
                <c:pt idx="14">
                  <c:v>SKIKDA</c:v>
                </c:pt>
                <c:pt idx="15">
                  <c:v>SIDI BEL ABBES</c:v>
                </c:pt>
                <c:pt idx="16">
                  <c:v>ANNABA</c:v>
                </c:pt>
                <c:pt idx="17">
                  <c:v>GUELMA</c:v>
                </c:pt>
                <c:pt idx="18">
                  <c:v>CONSTANTINE</c:v>
                </c:pt>
                <c:pt idx="19">
                  <c:v>MEDEA</c:v>
                </c:pt>
                <c:pt idx="20">
                  <c:v>M'SILA</c:v>
                </c:pt>
                <c:pt idx="21">
                  <c:v>MASCARA</c:v>
                </c:pt>
                <c:pt idx="22">
                  <c:v>OUARGLA</c:v>
                </c:pt>
                <c:pt idx="23">
                  <c:v>ORAN</c:v>
                </c:pt>
                <c:pt idx="24">
                  <c:v>BBA</c:v>
                </c:pt>
                <c:pt idx="25">
                  <c:v>BOUMERDES</c:v>
                </c:pt>
                <c:pt idx="26">
                  <c:v>EL TARF</c:v>
                </c:pt>
                <c:pt idx="27">
                  <c:v>TINDOUF</c:v>
                </c:pt>
                <c:pt idx="28">
                  <c:v>TISSEMSSILT</c:v>
                </c:pt>
                <c:pt idx="29">
                  <c:v>EL OUED</c:v>
                </c:pt>
                <c:pt idx="30">
                  <c:v>KHENCHELA</c:v>
                </c:pt>
                <c:pt idx="31">
                  <c:v>MILA</c:v>
                </c:pt>
                <c:pt idx="32">
                  <c:v>AIN DEFLA</c:v>
                </c:pt>
                <c:pt idx="33">
                  <c:v>RELIZANE</c:v>
                </c:pt>
              </c:strCache>
            </c:strRef>
          </c:cat>
          <c:val>
            <c:numRef>
              <c:f>Ages!$R$2:$R$35</c:f>
              <c:numCache>
                <c:formatCode>General</c:formatCode>
                <c:ptCount val="34"/>
                <c:pt idx="0">
                  <c:v>4</c:v>
                </c:pt>
                <c:pt idx="1">
                  <c:v>2</c:v>
                </c:pt>
                <c:pt idx="2">
                  <c:v>2</c:v>
                </c:pt>
                <c:pt idx="3">
                  <c:v>3</c:v>
                </c:pt>
                <c:pt idx="4">
                  <c:v>1</c:v>
                </c:pt>
                <c:pt idx="5">
                  <c:v>2</c:v>
                </c:pt>
                <c:pt idx="6">
                  <c:v>2</c:v>
                </c:pt>
                <c:pt idx="7">
                  <c:v>2</c:v>
                </c:pt>
                <c:pt idx="8">
                  <c:v>2</c:v>
                </c:pt>
                <c:pt idx="9">
                  <c:v>2</c:v>
                </c:pt>
                <c:pt idx="10">
                  <c:v>3</c:v>
                </c:pt>
                <c:pt idx="11">
                  <c:v>1</c:v>
                </c:pt>
                <c:pt idx="12">
                  <c:v>3</c:v>
                </c:pt>
                <c:pt idx="13">
                  <c:v>2</c:v>
                </c:pt>
                <c:pt idx="14">
                  <c:v>2</c:v>
                </c:pt>
                <c:pt idx="15">
                  <c:v>2</c:v>
                </c:pt>
                <c:pt idx="16">
                  <c:v>3</c:v>
                </c:pt>
                <c:pt idx="17">
                  <c:v>3</c:v>
                </c:pt>
                <c:pt idx="18">
                  <c:v>0</c:v>
                </c:pt>
                <c:pt idx="19">
                  <c:v>2</c:v>
                </c:pt>
                <c:pt idx="20">
                  <c:v>2</c:v>
                </c:pt>
                <c:pt idx="21">
                  <c:v>2</c:v>
                </c:pt>
                <c:pt idx="22">
                  <c:v>3</c:v>
                </c:pt>
                <c:pt idx="23">
                  <c:v>3</c:v>
                </c:pt>
                <c:pt idx="24">
                  <c:v>3</c:v>
                </c:pt>
                <c:pt idx="25">
                  <c:v>1</c:v>
                </c:pt>
                <c:pt idx="26">
                  <c:v>4</c:v>
                </c:pt>
                <c:pt idx="27">
                  <c:v>2</c:v>
                </c:pt>
                <c:pt idx="28">
                  <c:v>3</c:v>
                </c:pt>
                <c:pt idx="29">
                  <c:v>2</c:v>
                </c:pt>
                <c:pt idx="30">
                  <c:v>2</c:v>
                </c:pt>
                <c:pt idx="31">
                  <c:v>1</c:v>
                </c:pt>
                <c:pt idx="32">
                  <c:v>1</c:v>
                </c:pt>
                <c:pt idx="33">
                  <c:v>3</c:v>
                </c:pt>
              </c:numCache>
            </c:numRef>
          </c:val>
        </c:ser>
        <c:ser>
          <c:idx val="1"/>
          <c:order val="1"/>
          <c:tx>
            <c:v>Femmes</c:v>
          </c:tx>
          <c:invertIfNegative val="0"/>
          <c:cat>
            <c:strRef>
              <c:f>Ages!$A$2:$A$35</c:f>
              <c:strCache>
                <c:ptCount val="34"/>
                <c:pt idx="0">
                  <c:v>ADRAR</c:v>
                </c:pt>
                <c:pt idx="1">
                  <c:v>CHLEF</c:v>
                </c:pt>
                <c:pt idx="2">
                  <c:v>LAGHOUAT</c:v>
                </c:pt>
                <c:pt idx="3">
                  <c:v>OUM EL BOUAGHI</c:v>
                </c:pt>
                <c:pt idx="4">
                  <c:v>BATNA</c:v>
                </c:pt>
                <c:pt idx="5">
                  <c:v>BEJAIA</c:v>
                </c:pt>
                <c:pt idx="6">
                  <c:v>BISKRA</c:v>
                </c:pt>
                <c:pt idx="7">
                  <c:v>BECHAR</c:v>
                </c:pt>
                <c:pt idx="8">
                  <c:v>BOUIRA</c:v>
                </c:pt>
                <c:pt idx="9">
                  <c:v>TEBESSA</c:v>
                </c:pt>
                <c:pt idx="10">
                  <c:v>TIARET</c:v>
                </c:pt>
                <c:pt idx="11">
                  <c:v>TIZI OUZOU</c:v>
                </c:pt>
                <c:pt idx="12">
                  <c:v>ALGER</c:v>
                </c:pt>
                <c:pt idx="13">
                  <c:v>JIJEL</c:v>
                </c:pt>
                <c:pt idx="14">
                  <c:v>SKIKDA</c:v>
                </c:pt>
                <c:pt idx="15">
                  <c:v>SIDI BEL ABBES</c:v>
                </c:pt>
                <c:pt idx="16">
                  <c:v>ANNABA</c:v>
                </c:pt>
                <c:pt idx="17">
                  <c:v>GUELMA</c:v>
                </c:pt>
                <c:pt idx="18">
                  <c:v>CONSTANTINE</c:v>
                </c:pt>
                <c:pt idx="19">
                  <c:v>MEDEA</c:v>
                </c:pt>
                <c:pt idx="20">
                  <c:v>M'SILA</c:v>
                </c:pt>
                <c:pt idx="21">
                  <c:v>MASCARA</c:v>
                </c:pt>
                <c:pt idx="22">
                  <c:v>OUARGLA</c:v>
                </c:pt>
                <c:pt idx="23">
                  <c:v>ORAN</c:v>
                </c:pt>
                <c:pt idx="24">
                  <c:v>BBA</c:v>
                </c:pt>
                <c:pt idx="25">
                  <c:v>BOUMERDES</c:v>
                </c:pt>
                <c:pt idx="26">
                  <c:v>EL TARF</c:v>
                </c:pt>
                <c:pt idx="27">
                  <c:v>TINDOUF</c:v>
                </c:pt>
                <c:pt idx="28">
                  <c:v>TISSEMSSILT</c:v>
                </c:pt>
                <c:pt idx="29">
                  <c:v>EL OUED</c:v>
                </c:pt>
                <c:pt idx="30">
                  <c:v>KHENCHELA</c:v>
                </c:pt>
                <c:pt idx="31">
                  <c:v>MILA</c:v>
                </c:pt>
                <c:pt idx="32">
                  <c:v>AIN DEFLA</c:v>
                </c:pt>
                <c:pt idx="33">
                  <c:v>RELIZANE</c:v>
                </c:pt>
              </c:strCache>
            </c:strRef>
          </c:cat>
          <c:val>
            <c:numRef>
              <c:f>Ages!$S$2:$S$35</c:f>
              <c:numCache>
                <c:formatCode>General</c:formatCode>
                <c:ptCount val="34"/>
                <c:pt idx="0">
                  <c:v>3</c:v>
                </c:pt>
                <c:pt idx="1">
                  <c:v>3</c:v>
                </c:pt>
                <c:pt idx="2">
                  <c:v>2</c:v>
                </c:pt>
                <c:pt idx="3">
                  <c:v>4</c:v>
                </c:pt>
                <c:pt idx="4">
                  <c:v>1</c:v>
                </c:pt>
                <c:pt idx="5">
                  <c:v>3</c:v>
                </c:pt>
                <c:pt idx="6">
                  <c:v>2</c:v>
                </c:pt>
                <c:pt idx="7">
                  <c:v>2</c:v>
                </c:pt>
                <c:pt idx="8">
                  <c:v>2</c:v>
                </c:pt>
                <c:pt idx="9">
                  <c:v>2</c:v>
                </c:pt>
                <c:pt idx="10">
                  <c:v>3</c:v>
                </c:pt>
                <c:pt idx="11">
                  <c:v>1</c:v>
                </c:pt>
                <c:pt idx="12">
                  <c:v>3</c:v>
                </c:pt>
                <c:pt idx="13">
                  <c:v>2</c:v>
                </c:pt>
                <c:pt idx="14">
                  <c:v>3</c:v>
                </c:pt>
                <c:pt idx="15">
                  <c:v>0</c:v>
                </c:pt>
                <c:pt idx="16">
                  <c:v>3</c:v>
                </c:pt>
                <c:pt idx="17">
                  <c:v>3</c:v>
                </c:pt>
                <c:pt idx="18">
                  <c:v>2</c:v>
                </c:pt>
                <c:pt idx="19">
                  <c:v>2</c:v>
                </c:pt>
                <c:pt idx="20">
                  <c:v>3</c:v>
                </c:pt>
                <c:pt idx="21">
                  <c:v>2</c:v>
                </c:pt>
                <c:pt idx="22">
                  <c:v>2</c:v>
                </c:pt>
                <c:pt idx="23">
                  <c:v>2</c:v>
                </c:pt>
                <c:pt idx="24">
                  <c:v>1</c:v>
                </c:pt>
                <c:pt idx="25">
                  <c:v>1</c:v>
                </c:pt>
                <c:pt idx="26">
                  <c:v>2</c:v>
                </c:pt>
                <c:pt idx="27">
                  <c:v>2</c:v>
                </c:pt>
                <c:pt idx="28">
                  <c:v>2</c:v>
                </c:pt>
                <c:pt idx="29">
                  <c:v>0</c:v>
                </c:pt>
                <c:pt idx="30">
                  <c:v>2</c:v>
                </c:pt>
                <c:pt idx="31">
                  <c:v>0</c:v>
                </c:pt>
                <c:pt idx="32">
                  <c:v>0</c:v>
                </c:pt>
                <c:pt idx="33">
                  <c:v>3</c:v>
                </c:pt>
              </c:numCache>
            </c:numRef>
          </c:val>
        </c:ser>
        <c:ser>
          <c:idx val="2"/>
          <c:order val="2"/>
          <c:tx>
            <c:v>Total</c:v>
          </c:tx>
          <c:invertIfNegative val="0"/>
          <c:cat>
            <c:strRef>
              <c:f>Ages!$A$2:$A$35</c:f>
              <c:strCache>
                <c:ptCount val="34"/>
                <c:pt idx="0">
                  <c:v>ADRAR</c:v>
                </c:pt>
                <c:pt idx="1">
                  <c:v>CHLEF</c:v>
                </c:pt>
                <c:pt idx="2">
                  <c:v>LAGHOUAT</c:v>
                </c:pt>
                <c:pt idx="3">
                  <c:v>OUM EL BOUAGHI</c:v>
                </c:pt>
                <c:pt idx="4">
                  <c:v>BATNA</c:v>
                </c:pt>
                <c:pt idx="5">
                  <c:v>BEJAIA</c:v>
                </c:pt>
                <c:pt idx="6">
                  <c:v>BISKRA</c:v>
                </c:pt>
                <c:pt idx="7">
                  <c:v>BECHAR</c:v>
                </c:pt>
                <c:pt idx="8">
                  <c:v>BOUIRA</c:v>
                </c:pt>
                <c:pt idx="9">
                  <c:v>TEBESSA</c:v>
                </c:pt>
                <c:pt idx="10">
                  <c:v>TIARET</c:v>
                </c:pt>
                <c:pt idx="11">
                  <c:v>TIZI OUZOU</c:v>
                </c:pt>
                <c:pt idx="12">
                  <c:v>ALGER</c:v>
                </c:pt>
                <c:pt idx="13">
                  <c:v>JIJEL</c:v>
                </c:pt>
                <c:pt idx="14">
                  <c:v>SKIKDA</c:v>
                </c:pt>
                <c:pt idx="15">
                  <c:v>SIDI BEL ABBES</c:v>
                </c:pt>
                <c:pt idx="16">
                  <c:v>ANNABA</c:v>
                </c:pt>
                <c:pt idx="17">
                  <c:v>GUELMA</c:v>
                </c:pt>
                <c:pt idx="18">
                  <c:v>CONSTANTINE</c:v>
                </c:pt>
                <c:pt idx="19">
                  <c:v>MEDEA</c:v>
                </c:pt>
                <c:pt idx="20">
                  <c:v>M'SILA</c:v>
                </c:pt>
                <c:pt idx="21">
                  <c:v>MASCARA</c:v>
                </c:pt>
                <c:pt idx="22">
                  <c:v>OUARGLA</c:v>
                </c:pt>
                <c:pt idx="23">
                  <c:v>ORAN</c:v>
                </c:pt>
                <c:pt idx="24">
                  <c:v>BBA</c:v>
                </c:pt>
                <c:pt idx="25">
                  <c:v>BOUMERDES</c:v>
                </c:pt>
                <c:pt idx="26">
                  <c:v>EL TARF</c:v>
                </c:pt>
                <c:pt idx="27">
                  <c:v>TINDOUF</c:v>
                </c:pt>
                <c:pt idx="28">
                  <c:v>TISSEMSSILT</c:v>
                </c:pt>
                <c:pt idx="29">
                  <c:v>EL OUED</c:v>
                </c:pt>
                <c:pt idx="30">
                  <c:v>KHENCHELA</c:v>
                </c:pt>
                <c:pt idx="31">
                  <c:v>MILA</c:v>
                </c:pt>
                <c:pt idx="32">
                  <c:v>AIN DEFLA</c:v>
                </c:pt>
                <c:pt idx="33">
                  <c:v>RELIZANE</c:v>
                </c:pt>
              </c:strCache>
            </c:strRef>
          </c:cat>
          <c:val>
            <c:numRef>
              <c:f>Ages!$T$2:$T$35</c:f>
              <c:numCache>
                <c:formatCode>General</c:formatCode>
                <c:ptCount val="34"/>
                <c:pt idx="0">
                  <c:v>7</c:v>
                </c:pt>
                <c:pt idx="1">
                  <c:v>5</c:v>
                </c:pt>
                <c:pt idx="2">
                  <c:v>4</c:v>
                </c:pt>
                <c:pt idx="3">
                  <c:v>7</c:v>
                </c:pt>
                <c:pt idx="4">
                  <c:v>2</c:v>
                </c:pt>
                <c:pt idx="5">
                  <c:v>5</c:v>
                </c:pt>
                <c:pt idx="6">
                  <c:v>4</c:v>
                </c:pt>
                <c:pt idx="7">
                  <c:v>4</c:v>
                </c:pt>
                <c:pt idx="8">
                  <c:v>4</c:v>
                </c:pt>
                <c:pt idx="9">
                  <c:v>4</c:v>
                </c:pt>
                <c:pt idx="10">
                  <c:v>6</c:v>
                </c:pt>
                <c:pt idx="11">
                  <c:v>2</c:v>
                </c:pt>
                <c:pt idx="12">
                  <c:v>6</c:v>
                </c:pt>
                <c:pt idx="13">
                  <c:v>4</c:v>
                </c:pt>
                <c:pt idx="14">
                  <c:v>5</c:v>
                </c:pt>
                <c:pt idx="15">
                  <c:v>2</c:v>
                </c:pt>
                <c:pt idx="16">
                  <c:v>6</c:v>
                </c:pt>
                <c:pt idx="17">
                  <c:v>6</c:v>
                </c:pt>
                <c:pt idx="18">
                  <c:v>2</c:v>
                </c:pt>
                <c:pt idx="19">
                  <c:v>4</c:v>
                </c:pt>
                <c:pt idx="20">
                  <c:v>5</c:v>
                </c:pt>
                <c:pt idx="21">
                  <c:v>4</c:v>
                </c:pt>
                <c:pt idx="22">
                  <c:v>5</c:v>
                </c:pt>
                <c:pt idx="23">
                  <c:v>5</c:v>
                </c:pt>
                <c:pt idx="24">
                  <c:v>4</c:v>
                </c:pt>
                <c:pt idx="25">
                  <c:v>2</c:v>
                </c:pt>
                <c:pt idx="26">
                  <c:v>6</c:v>
                </c:pt>
                <c:pt idx="27">
                  <c:v>4</c:v>
                </c:pt>
                <c:pt idx="28">
                  <c:v>5</c:v>
                </c:pt>
                <c:pt idx="29">
                  <c:v>2</c:v>
                </c:pt>
                <c:pt idx="30">
                  <c:v>4</c:v>
                </c:pt>
                <c:pt idx="31">
                  <c:v>1</c:v>
                </c:pt>
                <c:pt idx="32">
                  <c:v>1</c:v>
                </c:pt>
                <c:pt idx="33">
                  <c:v>6</c:v>
                </c:pt>
              </c:numCache>
            </c:numRef>
          </c:val>
        </c:ser>
        <c:dLbls>
          <c:showLegendKey val="0"/>
          <c:showVal val="0"/>
          <c:showCatName val="0"/>
          <c:showSerName val="0"/>
          <c:showPercent val="0"/>
          <c:showBubbleSize val="0"/>
        </c:dLbls>
        <c:gapWidth val="300"/>
        <c:axId val="145007744"/>
        <c:axId val="145009664"/>
      </c:barChart>
      <c:catAx>
        <c:axId val="145007744"/>
        <c:scaling>
          <c:orientation val="minMax"/>
        </c:scaling>
        <c:delete val="0"/>
        <c:axPos val="b"/>
        <c:title>
          <c:tx>
            <c:rich>
              <a:bodyPr/>
              <a:lstStyle/>
              <a:p>
                <a:pPr>
                  <a:defRPr/>
                </a:pPr>
                <a:r>
                  <a:rPr lang="fr-FR" sz="1800"/>
                  <a:t>Willaya</a:t>
                </a:r>
                <a:endParaRPr lang="fr-FR"/>
              </a:p>
            </c:rich>
          </c:tx>
          <c:layout/>
          <c:overlay val="0"/>
        </c:title>
        <c:majorTickMark val="none"/>
        <c:minorTickMark val="none"/>
        <c:tickLblPos val="nextTo"/>
        <c:crossAx val="145009664"/>
        <c:crosses val="autoZero"/>
        <c:auto val="1"/>
        <c:lblAlgn val="ctr"/>
        <c:lblOffset val="100"/>
        <c:noMultiLvlLbl val="0"/>
      </c:catAx>
      <c:valAx>
        <c:axId val="145009664"/>
        <c:scaling>
          <c:orientation val="minMax"/>
        </c:scaling>
        <c:delete val="0"/>
        <c:axPos val="l"/>
        <c:majorGridlines/>
        <c:minorGridlines/>
        <c:title>
          <c:tx>
            <c:rich>
              <a:bodyPr/>
              <a:lstStyle/>
              <a:p>
                <a:pPr>
                  <a:defRPr/>
                </a:pPr>
                <a:r>
                  <a:rPr lang="fr-FR" sz="1600"/>
                  <a:t>Nombre</a:t>
                </a:r>
                <a:endParaRPr lang="fr-FR"/>
              </a:p>
            </c:rich>
          </c:tx>
          <c:layout/>
          <c:overlay val="0"/>
        </c:title>
        <c:numFmt formatCode="General" sourceLinked="1"/>
        <c:majorTickMark val="out"/>
        <c:minorTickMark val="none"/>
        <c:tickLblPos val="nextTo"/>
        <c:crossAx val="145007744"/>
        <c:crosses val="autoZero"/>
        <c:crossBetween val="between"/>
      </c:valAx>
    </c:plotArea>
    <c:legend>
      <c:legendPos val="r"/>
      <c:layout/>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43E847-776D-4D2E-993B-752638C4D72C}" type="datetimeFigureOut">
              <a:rPr lang="fr-FR" smtClean="0"/>
              <a:t>23/08/2015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F6252D-FF8C-4D7B-B60E-006681F92B00}" type="slidenum">
              <a:rPr lang="fr-FR" smtClean="0"/>
              <a:t>‹N°›</a:t>
            </a:fld>
            <a:endParaRPr lang="fr-FR"/>
          </a:p>
        </p:txBody>
      </p:sp>
    </p:spTree>
    <p:extLst>
      <p:ext uri="{BB962C8B-B14F-4D97-AF65-F5344CB8AC3E}">
        <p14:creationId xmlns:p14="http://schemas.microsoft.com/office/powerpoint/2010/main" val="2711692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6F6252D-FF8C-4D7B-B60E-006681F92B00}" type="slidenum">
              <a:rPr lang="fr-FR" smtClean="0"/>
              <a:t>10</a:t>
            </a:fld>
            <a:endParaRPr lang="fr-FR"/>
          </a:p>
        </p:txBody>
      </p:sp>
    </p:spTree>
    <p:extLst>
      <p:ext uri="{BB962C8B-B14F-4D97-AF65-F5344CB8AC3E}">
        <p14:creationId xmlns:p14="http://schemas.microsoft.com/office/powerpoint/2010/main" val="4212892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F171F5F-4808-41EB-AED0-DD0A4A741C65}" type="datetimeFigureOut">
              <a:rPr lang="fr-FR" smtClean="0"/>
              <a:t>23/08/2015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B6128F-514C-4FD3-92DC-E2A4CB2FD984}" type="slidenum">
              <a:rPr lang="fr-FR" smtClean="0"/>
              <a:t>‹N°›</a:t>
            </a:fld>
            <a:endParaRPr lang="fr-FR"/>
          </a:p>
        </p:txBody>
      </p:sp>
    </p:spTree>
    <p:extLst>
      <p:ext uri="{BB962C8B-B14F-4D97-AF65-F5344CB8AC3E}">
        <p14:creationId xmlns:p14="http://schemas.microsoft.com/office/powerpoint/2010/main" val="1652580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F171F5F-4808-41EB-AED0-DD0A4A741C65}" type="datetimeFigureOut">
              <a:rPr lang="fr-FR" smtClean="0"/>
              <a:t>23/08/2015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B6128F-514C-4FD3-92DC-E2A4CB2FD984}" type="slidenum">
              <a:rPr lang="fr-FR" smtClean="0"/>
              <a:t>‹N°›</a:t>
            </a:fld>
            <a:endParaRPr lang="fr-FR"/>
          </a:p>
        </p:txBody>
      </p:sp>
    </p:spTree>
    <p:extLst>
      <p:ext uri="{BB962C8B-B14F-4D97-AF65-F5344CB8AC3E}">
        <p14:creationId xmlns:p14="http://schemas.microsoft.com/office/powerpoint/2010/main" val="233968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F171F5F-4808-41EB-AED0-DD0A4A741C65}" type="datetimeFigureOut">
              <a:rPr lang="fr-FR" smtClean="0"/>
              <a:t>23/08/2015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B6128F-514C-4FD3-92DC-E2A4CB2FD984}" type="slidenum">
              <a:rPr lang="fr-FR" smtClean="0"/>
              <a:t>‹N°›</a:t>
            </a:fld>
            <a:endParaRPr lang="fr-FR"/>
          </a:p>
        </p:txBody>
      </p:sp>
    </p:spTree>
    <p:extLst>
      <p:ext uri="{BB962C8B-B14F-4D97-AF65-F5344CB8AC3E}">
        <p14:creationId xmlns:p14="http://schemas.microsoft.com/office/powerpoint/2010/main" val="1824360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F171F5F-4808-41EB-AED0-DD0A4A741C65}" type="datetimeFigureOut">
              <a:rPr lang="fr-FR" smtClean="0"/>
              <a:t>23/08/2015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B6128F-514C-4FD3-92DC-E2A4CB2FD984}" type="slidenum">
              <a:rPr lang="fr-FR" smtClean="0"/>
              <a:t>‹N°›</a:t>
            </a:fld>
            <a:endParaRPr lang="fr-FR"/>
          </a:p>
        </p:txBody>
      </p:sp>
    </p:spTree>
    <p:extLst>
      <p:ext uri="{BB962C8B-B14F-4D97-AF65-F5344CB8AC3E}">
        <p14:creationId xmlns:p14="http://schemas.microsoft.com/office/powerpoint/2010/main" val="3633441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F171F5F-4808-41EB-AED0-DD0A4A741C65}" type="datetimeFigureOut">
              <a:rPr lang="fr-FR" smtClean="0"/>
              <a:t>23/08/2015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B6128F-514C-4FD3-92DC-E2A4CB2FD984}" type="slidenum">
              <a:rPr lang="fr-FR" smtClean="0"/>
              <a:t>‹N°›</a:t>
            </a:fld>
            <a:endParaRPr lang="fr-FR"/>
          </a:p>
        </p:txBody>
      </p:sp>
    </p:spTree>
    <p:extLst>
      <p:ext uri="{BB962C8B-B14F-4D97-AF65-F5344CB8AC3E}">
        <p14:creationId xmlns:p14="http://schemas.microsoft.com/office/powerpoint/2010/main" val="2030507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F171F5F-4808-41EB-AED0-DD0A4A741C65}" type="datetimeFigureOut">
              <a:rPr lang="fr-FR" smtClean="0"/>
              <a:t>23/08/2015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B6128F-514C-4FD3-92DC-E2A4CB2FD984}" type="slidenum">
              <a:rPr lang="fr-FR" smtClean="0"/>
              <a:t>‹N°›</a:t>
            </a:fld>
            <a:endParaRPr lang="fr-FR"/>
          </a:p>
        </p:txBody>
      </p:sp>
    </p:spTree>
    <p:extLst>
      <p:ext uri="{BB962C8B-B14F-4D97-AF65-F5344CB8AC3E}">
        <p14:creationId xmlns:p14="http://schemas.microsoft.com/office/powerpoint/2010/main" val="2166499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F171F5F-4808-41EB-AED0-DD0A4A741C65}" type="datetimeFigureOut">
              <a:rPr lang="fr-FR" smtClean="0"/>
              <a:t>23/08/2015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1B6128F-514C-4FD3-92DC-E2A4CB2FD984}" type="slidenum">
              <a:rPr lang="fr-FR" smtClean="0"/>
              <a:t>‹N°›</a:t>
            </a:fld>
            <a:endParaRPr lang="fr-FR"/>
          </a:p>
        </p:txBody>
      </p:sp>
    </p:spTree>
    <p:extLst>
      <p:ext uri="{BB962C8B-B14F-4D97-AF65-F5344CB8AC3E}">
        <p14:creationId xmlns:p14="http://schemas.microsoft.com/office/powerpoint/2010/main" val="3782786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F171F5F-4808-41EB-AED0-DD0A4A741C65}" type="datetimeFigureOut">
              <a:rPr lang="fr-FR" smtClean="0"/>
              <a:t>23/08/2015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1B6128F-514C-4FD3-92DC-E2A4CB2FD984}" type="slidenum">
              <a:rPr lang="fr-FR" smtClean="0"/>
              <a:t>‹N°›</a:t>
            </a:fld>
            <a:endParaRPr lang="fr-FR"/>
          </a:p>
        </p:txBody>
      </p:sp>
    </p:spTree>
    <p:extLst>
      <p:ext uri="{BB962C8B-B14F-4D97-AF65-F5344CB8AC3E}">
        <p14:creationId xmlns:p14="http://schemas.microsoft.com/office/powerpoint/2010/main" val="2207699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F171F5F-4808-41EB-AED0-DD0A4A741C65}" type="datetimeFigureOut">
              <a:rPr lang="fr-FR" smtClean="0"/>
              <a:t>23/08/2015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1B6128F-514C-4FD3-92DC-E2A4CB2FD984}" type="slidenum">
              <a:rPr lang="fr-FR" smtClean="0"/>
              <a:t>‹N°›</a:t>
            </a:fld>
            <a:endParaRPr lang="fr-FR"/>
          </a:p>
        </p:txBody>
      </p:sp>
    </p:spTree>
    <p:extLst>
      <p:ext uri="{BB962C8B-B14F-4D97-AF65-F5344CB8AC3E}">
        <p14:creationId xmlns:p14="http://schemas.microsoft.com/office/powerpoint/2010/main" val="1525366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F171F5F-4808-41EB-AED0-DD0A4A741C65}" type="datetimeFigureOut">
              <a:rPr lang="fr-FR" smtClean="0"/>
              <a:t>23/08/2015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B6128F-514C-4FD3-92DC-E2A4CB2FD984}" type="slidenum">
              <a:rPr lang="fr-FR" smtClean="0"/>
              <a:t>‹N°›</a:t>
            </a:fld>
            <a:endParaRPr lang="fr-FR"/>
          </a:p>
        </p:txBody>
      </p:sp>
    </p:spTree>
    <p:extLst>
      <p:ext uri="{BB962C8B-B14F-4D97-AF65-F5344CB8AC3E}">
        <p14:creationId xmlns:p14="http://schemas.microsoft.com/office/powerpoint/2010/main" val="3104635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F171F5F-4808-41EB-AED0-DD0A4A741C65}" type="datetimeFigureOut">
              <a:rPr lang="fr-FR" smtClean="0"/>
              <a:t>23/08/2015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B6128F-514C-4FD3-92DC-E2A4CB2FD984}" type="slidenum">
              <a:rPr lang="fr-FR" smtClean="0"/>
              <a:t>‹N°›</a:t>
            </a:fld>
            <a:endParaRPr lang="fr-FR"/>
          </a:p>
        </p:txBody>
      </p:sp>
    </p:spTree>
    <p:extLst>
      <p:ext uri="{BB962C8B-B14F-4D97-AF65-F5344CB8AC3E}">
        <p14:creationId xmlns:p14="http://schemas.microsoft.com/office/powerpoint/2010/main" val="3130585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171F5F-4808-41EB-AED0-DD0A4A741C65}" type="datetimeFigureOut">
              <a:rPr lang="fr-FR" smtClean="0"/>
              <a:t>23/08/2015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B6128F-514C-4FD3-92DC-E2A4CB2FD984}" type="slidenum">
              <a:rPr lang="fr-FR" smtClean="0"/>
              <a:t>‹N°›</a:t>
            </a:fld>
            <a:endParaRPr lang="fr-FR"/>
          </a:p>
        </p:txBody>
      </p:sp>
    </p:spTree>
    <p:extLst>
      <p:ext uri="{BB962C8B-B14F-4D97-AF65-F5344CB8AC3E}">
        <p14:creationId xmlns:p14="http://schemas.microsoft.com/office/powerpoint/2010/main" val="6040253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a:solidFill>
            <a:schemeClr val="accent1"/>
          </a:solidFill>
        </p:spPr>
        <p:txBody>
          <a:bodyPr/>
          <a:lstStyle/>
          <a:p>
            <a:endParaRPr lang="fr-FR" dirty="0" smtClean="0"/>
          </a:p>
          <a:p>
            <a:r>
              <a:rPr lang="fr-FR" sz="4400" b="1" dirty="0" smtClean="0">
                <a:solidFill>
                  <a:schemeClr val="bg1"/>
                </a:solidFill>
              </a:rPr>
              <a:t>Préliminaires </a:t>
            </a:r>
            <a:r>
              <a:rPr lang="fr-FR" sz="4400" b="1" dirty="0">
                <a:solidFill>
                  <a:schemeClr val="bg1"/>
                </a:solidFill>
              </a:rPr>
              <a:t>théoriques </a:t>
            </a:r>
            <a:r>
              <a:rPr lang="fr-FR" sz="4400" b="1" dirty="0" smtClean="0">
                <a:solidFill>
                  <a:schemeClr val="bg1"/>
                </a:solidFill>
              </a:rPr>
              <a:t>et méthodologiques </a:t>
            </a:r>
            <a:r>
              <a:rPr lang="fr-FR" sz="4400" b="1" dirty="0">
                <a:solidFill>
                  <a:schemeClr val="bg1"/>
                </a:solidFill>
              </a:rPr>
              <a:t>à l’étude normative algérienne du Rorschach en système intégré pour adultes</a:t>
            </a:r>
            <a:r>
              <a:rPr lang="fr-FR" dirty="0">
                <a:solidFill>
                  <a:schemeClr val="bg1"/>
                </a:solidFill>
              </a:rPr>
              <a:t>. </a:t>
            </a:r>
            <a:endParaRPr lang="fr-FR" dirty="0" smtClean="0">
              <a:solidFill>
                <a:schemeClr val="bg1"/>
              </a:solidFill>
            </a:endParaRPr>
          </a:p>
          <a:p>
            <a:endParaRPr lang="fr-FR" b="1" dirty="0">
              <a:solidFill>
                <a:schemeClr val="bg1"/>
              </a:solidFill>
            </a:endParaRPr>
          </a:p>
          <a:p>
            <a:r>
              <a:rPr lang="fr-FR" b="1" dirty="0" smtClean="0">
                <a:solidFill>
                  <a:schemeClr val="bg1"/>
                </a:solidFill>
              </a:rPr>
              <a:t>Dalila SAMAI-HADDADI </a:t>
            </a:r>
          </a:p>
          <a:p>
            <a:r>
              <a:rPr lang="fr-FR" b="1" dirty="0" smtClean="0">
                <a:solidFill>
                  <a:schemeClr val="bg1"/>
                </a:solidFill>
              </a:rPr>
              <a:t>Anne </a:t>
            </a:r>
            <a:r>
              <a:rPr lang="fr-FR" b="1" dirty="0">
                <a:solidFill>
                  <a:schemeClr val="bg1"/>
                </a:solidFill>
              </a:rPr>
              <a:t>ANDRONIKOF </a:t>
            </a:r>
            <a:endParaRPr lang="fr-FR" b="1" dirty="0" smtClean="0">
              <a:solidFill>
                <a:schemeClr val="bg1"/>
              </a:solidFill>
            </a:endParaRPr>
          </a:p>
          <a:p>
            <a:r>
              <a:rPr lang="fr-FR" b="1" dirty="0" smtClean="0">
                <a:solidFill>
                  <a:schemeClr val="bg1"/>
                </a:solidFill>
              </a:rPr>
              <a:t>et </a:t>
            </a:r>
          </a:p>
          <a:p>
            <a:r>
              <a:rPr lang="fr-FR" b="1" dirty="0" smtClean="0">
                <a:solidFill>
                  <a:schemeClr val="bg1"/>
                </a:solidFill>
              </a:rPr>
              <a:t>collaborateurs</a:t>
            </a:r>
            <a:endParaRPr lang="fr-FR" dirty="0">
              <a:solidFill>
                <a:schemeClr val="bg1"/>
              </a:solidFill>
            </a:endParaRPr>
          </a:p>
        </p:txBody>
      </p:sp>
    </p:spTree>
    <p:extLst>
      <p:ext uri="{BB962C8B-B14F-4D97-AF65-F5344CB8AC3E}">
        <p14:creationId xmlns:p14="http://schemas.microsoft.com/office/powerpoint/2010/main" val="17772224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437870442"/>
              </p:ext>
            </p:extLst>
          </p:nvPr>
        </p:nvGraphicFramePr>
        <p:xfrm>
          <a:off x="0" y="0"/>
          <a:ext cx="9144000" cy="68532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55804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2859476944"/>
              </p:ext>
            </p:extLst>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928714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70386910"/>
              </p:ext>
            </p:extLst>
          </p:nvPr>
        </p:nvGraphicFramePr>
        <p:xfrm>
          <a:off x="0" y="620688"/>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429082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ce réservé du contenu 6"/>
          <p:cNvGraphicFramePr>
            <a:graphicFrameLocks noGrp="1"/>
          </p:cNvGraphicFramePr>
          <p:nvPr>
            <p:ph idx="1"/>
            <p:extLst>
              <p:ext uri="{D42A27DB-BD31-4B8C-83A1-F6EECF244321}">
                <p14:modId xmlns:p14="http://schemas.microsoft.com/office/powerpoint/2010/main" val="3651699770"/>
              </p:ext>
            </p:extLst>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928492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12700" y="0"/>
          <a:ext cx="9131300"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389047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4198" y="21673"/>
            <a:ext cx="9119801" cy="6836327"/>
          </a:xfrm>
        </p:spPr>
        <p:txBody>
          <a:bodyPr/>
          <a:lstStyle/>
          <a:p>
            <a:pPr marL="0" indent="0">
              <a:buNone/>
            </a:pPr>
            <a:endParaRPr lang="fr-FR" dirty="0"/>
          </a:p>
        </p:txBody>
      </p:sp>
    </p:spTree>
    <p:extLst>
      <p:ext uri="{BB962C8B-B14F-4D97-AF65-F5344CB8AC3E}">
        <p14:creationId xmlns:p14="http://schemas.microsoft.com/office/powerpoint/2010/main" val="26322859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1"/>
          </a:solidFill>
        </p:spPr>
        <p:txBody>
          <a:bodyPr>
            <a:normAutofit/>
          </a:bodyPr>
          <a:lstStyle/>
          <a:p>
            <a:pPr marL="0" indent="0" algn="ctr">
              <a:buNone/>
            </a:pPr>
            <a:r>
              <a:rPr lang="fr-FR" b="1" dirty="0" smtClean="0">
                <a:solidFill>
                  <a:schemeClr val="bg1"/>
                </a:solidFill>
              </a:rPr>
              <a:t>INTRODUCTION</a:t>
            </a:r>
          </a:p>
          <a:p>
            <a:pPr marL="1257300" lvl="2" indent="-457200">
              <a:buFont typeface="Wingdings" panose="05000000000000000000" pitchFamily="2" charset="2"/>
              <a:buChar char="v"/>
            </a:pPr>
            <a:r>
              <a:rPr lang="fr-FR" b="1" dirty="0" smtClean="0">
                <a:solidFill>
                  <a:schemeClr val="bg1"/>
                </a:solidFill>
              </a:rPr>
              <a:t>PNR</a:t>
            </a:r>
          </a:p>
          <a:p>
            <a:pPr marL="1257300" lvl="2" indent="-457200">
              <a:buFont typeface="Wingdings" panose="05000000000000000000" pitchFamily="2" charset="2"/>
              <a:buChar char="v"/>
            </a:pPr>
            <a:r>
              <a:rPr lang="fr-FR" b="1" dirty="0" smtClean="0">
                <a:solidFill>
                  <a:schemeClr val="bg1"/>
                </a:solidFill>
              </a:rPr>
              <a:t>TASSILI</a:t>
            </a:r>
          </a:p>
          <a:p>
            <a:pPr marL="1257300" lvl="2" indent="-457200">
              <a:buFont typeface="Wingdings" panose="05000000000000000000" pitchFamily="2" charset="2"/>
              <a:buChar char="v"/>
            </a:pPr>
            <a:r>
              <a:rPr lang="fr-FR" b="1" dirty="0" err="1" smtClean="0">
                <a:solidFill>
                  <a:schemeClr val="bg1"/>
                </a:solidFill>
              </a:rPr>
              <a:t>Bochner</a:t>
            </a:r>
            <a:r>
              <a:rPr lang="fr-FR" b="1" dirty="0" smtClean="0">
                <a:solidFill>
                  <a:schemeClr val="bg1"/>
                </a:solidFill>
              </a:rPr>
              <a:t> </a:t>
            </a:r>
            <a:r>
              <a:rPr lang="fr-FR" b="1" dirty="0">
                <a:solidFill>
                  <a:schemeClr val="bg1"/>
                </a:solidFill>
              </a:rPr>
              <a:t>et </a:t>
            </a:r>
            <a:r>
              <a:rPr lang="fr-FR" b="1" dirty="0" smtClean="0">
                <a:solidFill>
                  <a:schemeClr val="bg1"/>
                </a:solidFill>
              </a:rPr>
              <a:t>Halpern, 1948</a:t>
            </a:r>
          </a:p>
          <a:p>
            <a:pPr marL="1257300" lvl="2" indent="-457200">
              <a:buFont typeface="Wingdings" panose="05000000000000000000" pitchFamily="2" charset="2"/>
              <a:buChar char="v"/>
            </a:pPr>
            <a:r>
              <a:rPr lang="fr-FR" b="1" dirty="0">
                <a:solidFill>
                  <a:schemeClr val="bg1"/>
                </a:solidFill>
              </a:rPr>
              <a:t>Sultan et </a:t>
            </a:r>
            <a:r>
              <a:rPr lang="fr-FR" b="1" dirty="0" smtClean="0">
                <a:solidFill>
                  <a:schemeClr val="bg1"/>
                </a:solidFill>
              </a:rPr>
              <a:t>Sultan, </a:t>
            </a:r>
            <a:r>
              <a:rPr lang="fr-FR" b="1" dirty="0" err="1" smtClean="0">
                <a:solidFill>
                  <a:schemeClr val="bg1"/>
                </a:solidFill>
              </a:rPr>
              <a:t>Andronikof</a:t>
            </a:r>
            <a:r>
              <a:rPr lang="fr-FR" b="1" dirty="0">
                <a:solidFill>
                  <a:schemeClr val="bg1"/>
                </a:solidFill>
              </a:rPr>
              <a:t>, </a:t>
            </a:r>
            <a:r>
              <a:rPr lang="fr-FR" b="1" dirty="0" smtClean="0">
                <a:solidFill>
                  <a:schemeClr val="bg1"/>
                </a:solidFill>
              </a:rPr>
              <a:t>(2004) </a:t>
            </a:r>
            <a:r>
              <a:rPr lang="fr-FR" b="1" dirty="0" smtClean="0">
                <a:solidFill>
                  <a:srgbClr val="FF0000"/>
                </a:solidFill>
              </a:rPr>
              <a:t>140 adultes</a:t>
            </a:r>
            <a:r>
              <a:rPr lang="fr-FR" b="1" dirty="0" smtClean="0">
                <a:solidFill>
                  <a:schemeClr val="bg1"/>
                </a:solidFill>
              </a:rPr>
              <a:t>:</a:t>
            </a:r>
            <a:r>
              <a:rPr lang="fr-FR" sz="2800" b="1" dirty="0" smtClean="0">
                <a:solidFill>
                  <a:schemeClr val="bg1"/>
                </a:solidFill>
              </a:rPr>
              <a:t> </a:t>
            </a:r>
          </a:p>
          <a:p>
            <a:pPr marL="2171700" lvl="4" indent="-457200">
              <a:buFont typeface="Wingdings" panose="05000000000000000000" pitchFamily="2" charset="2"/>
              <a:buChar char="Ø"/>
            </a:pPr>
            <a:r>
              <a:rPr lang="fr-FR" sz="2400" b="1" dirty="0" smtClean="0">
                <a:solidFill>
                  <a:schemeClr val="bg1"/>
                </a:solidFill>
              </a:rPr>
              <a:t>54 hommes</a:t>
            </a:r>
          </a:p>
          <a:p>
            <a:pPr marL="2171700" lvl="4" indent="-457200">
              <a:buFont typeface="Wingdings" panose="05000000000000000000" pitchFamily="2" charset="2"/>
              <a:buChar char="Ø"/>
            </a:pPr>
            <a:r>
              <a:rPr lang="fr-FR" sz="2400" b="1" dirty="0" smtClean="0">
                <a:solidFill>
                  <a:schemeClr val="bg1"/>
                </a:solidFill>
              </a:rPr>
              <a:t>92 femmes</a:t>
            </a:r>
          </a:p>
          <a:p>
            <a:pPr marL="1257300" lvl="2" indent="-457200">
              <a:buFont typeface="Wingdings" panose="05000000000000000000" pitchFamily="2" charset="2"/>
              <a:buChar char="v"/>
            </a:pPr>
            <a:r>
              <a:rPr lang="fr-FR" b="1" dirty="0" smtClean="0">
                <a:solidFill>
                  <a:schemeClr val="bg1"/>
                </a:solidFill>
              </a:rPr>
              <a:t>R-PAS </a:t>
            </a:r>
            <a:r>
              <a:rPr lang="fr-FR" b="1" dirty="0">
                <a:solidFill>
                  <a:schemeClr val="bg1"/>
                </a:solidFill>
              </a:rPr>
              <a:t>(Rorschach Performance </a:t>
            </a:r>
            <a:r>
              <a:rPr lang="fr-FR" b="1" dirty="0" err="1">
                <a:solidFill>
                  <a:schemeClr val="bg1"/>
                </a:solidFill>
              </a:rPr>
              <a:t>Assessment</a:t>
            </a:r>
            <a:r>
              <a:rPr lang="fr-FR" b="1" dirty="0">
                <a:solidFill>
                  <a:schemeClr val="bg1"/>
                </a:solidFill>
              </a:rPr>
              <a:t> System) </a:t>
            </a:r>
            <a:endParaRPr lang="fr-FR" b="1" dirty="0" smtClean="0">
              <a:solidFill>
                <a:schemeClr val="bg1"/>
              </a:solidFill>
            </a:endParaRPr>
          </a:p>
          <a:p>
            <a:pPr marL="2171700" lvl="4" indent="-457200">
              <a:buFont typeface="Wingdings" panose="05000000000000000000" pitchFamily="2" charset="2"/>
              <a:buChar char="Ø"/>
            </a:pPr>
            <a:r>
              <a:rPr lang="fr-FR" b="1" dirty="0" smtClean="0">
                <a:solidFill>
                  <a:schemeClr val="bg1"/>
                </a:solidFill>
              </a:rPr>
              <a:t>Gregory. J, Meyer and Donald, </a:t>
            </a:r>
            <a:r>
              <a:rPr lang="fr-FR" b="1" dirty="0" err="1" smtClean="0">
                <a:solidFill>
                  <a:schemeClr val="bg1"/>
                </a:solidFill>
              </a:rPr>
              <a:t>J.Viglione</a:t>
            </a:r>
            <a:endParaRPr lang="fr-FR" b="1" dirty="0">
              <a:solidFill>
                <a:schemeClr val="bg1"/>
              </a:solidFill>
            </a:endParaRPr>
          </a:p>
          <a:p>
            <a:pPr marL="2171700" lvl="4" indent="-457200">
              <a:buFont typeface="Wingdings" panose="05000000000000000000" pitchFamily="2" charset="2"/>
              <a:buChar char="Ø"/>
            </a:pPr>
            <a:r>
              <a:rPr lang="fr-FR" b="1" dirty="0" smtClean="0">
                <a:solidFill>
                  <a:schemeClr val="bg1"/>
                </a:solidFill>
              </a:rPr>
              <a:t>Méta-analyse</a:t>
            </a:r>
          </a:p>
          <a:p>
            <a:pPr marL="1257300" lvl="2" indent="-457200">
              <a:buFont typeface="Wingdings" panose="05000000000000000000" pitchFamily="2" charset="2"/>
              <a:buChar char="v"/>
            </a:pPr>
            <a:r>
              <a:rPr lang="fr-FR" b="1" dirty="0" err="1">
                <a:solidFill>
                  <a:schemeClr val="bg1"/>
                </a:solidFill>
              </a:rPr>
              <a:t>Azoulay</a:t>
            </a:r>
            <a:r>
              <a:rPr lang="fr-FR" b="1" dirty="0">
                <a:solidFill>
                  <a:schemeClr val="bg1"/>
                </a:solidFill>
              </a:rPr>
              <a:t>. C et al, </a:t>
            </a:r>
            <a:r>
              <a:rPr lang="fr-FR" b="1" dirty="0" smtClean="0">
                <a:solidFill>
                  <a:schemeClr val="bg1"/>
                </a:solidFill>
              </a:rPr>
              <a:t>2007</a:t>
            </a:r>
          </a:p>
          <a:p>
            <a:pPr marL="1257300" lvl="2" indent="-457200">
              <a:buFont typeface="Wingdings" panose="05000000000000000000" pitchFamily="2" charset="2"/>
              <a:buChar char="v"/>
            </a:pPr>
            <a:r>
              <a:rPr lang="fr-FR" b="1" dirty="0" err="1" smtClean="0">
                <a:solidFill>
                  <a:schemeClr val="bg1"/>
                </a:solidFill>
              </a:rPr>
              <a:t>Tevfika</a:t>
            </a:r>
            <a:r>
              <a:rPr lang="fr-FR" b="1" dirty="0" smtClean="0">
                <a:solidFill>
                  <a:schemeClr val="bg1"/>
                </a:solidFill>
              </a:rPr>
              <a:t> </a:t>
            </a:r>
            <a:r>
              <a:rPr lang="fr-FR" b="1" dirty="0" err="1" smtClean="0">
                <a:solidFill>
                  <a:schemeClr val="bg1"/>
                </a:solidFill>
              </a:rPr>
              <a:t>Tunaboylu</a:t>
            </a:r>
            <a:r>
              <a:rPr lang="fr-FR" b="1" dirty="0" smtClean="0">
                <a:solidFill>
                  <a:schemeClr val="bg1"/>
                </a:solidFill>
              </a:rPr>
              <a:t> </a:t>
            </a:r>
            <a:r>
              <a:rPr lang="fr-FR" b="1" dirty="0" err="1" smtClean="0">
                <a:solidFill>
                  <a:schemeClr val="bg1"/>
                </a:solidFill>
              </a:rPr>
              <a:t>Ikiz</a:t>
            </a:r>
            <a:r>
              <a:rPr lang="fr-FR" b="1" dirty="0" smtClean="0">
                <a:solidFill>
                  <a:schemeClr val="bg1"/>
                </a:solidFill>
              </a:rPr>
              <a:t> (2010)</a:t>
            </a:r>
          </a:p>
          <a:p>
            <a:pPr marL="1257300" lvl="2" indent="-457200">
              <a:buFont typeface="Wingdings" panose="05000000000000000000" pitchFamily="2" charset="2"/>
              <a:buChar char="v"/>
            </a:pPr>
            <a:r>
              <a:rPr lang="fr-FR" b="1" dirty="0" err="1">
                <a:solidFill>
                  <a:schemeClr val="bg1"/>
                </a:solidFill>
              </a:rPr>
              <a:t>Tychey</a:t>
            </a:r>
            <a:r>
              <a:rPr lang="fr-FR" b="1" dirty="0">
                <a:solidFill>
                  <a:schemeClr val="bg1"/>
                </a:solidFill>
              </a:rPr>
              <a:t> et </a:t>
            </a:r>
            <a:r>
              <a:rPr lang="fr-FR" b="1" dirty="0" smtClean="0">
                <a:solidFill>
                  <a:schemeClr val="bg1"/>
                </a:solidFill>
              </a:rPr>
              <a:t>al </a:t>
            </a:r>
            <a:r>
              <a:rPr lang="fr-FR" b="1" dirty="0">
                <a:solidFill>
                  <a:schemeClr val="bg1"/>
                </a:solidFill>
              </a:rPr>
              <a:t>(2012) </a:t>
            </a:r>
            <a:r>
              <a:rPr lang="fr-FR" b="1" dirty="0" smtClean="0">
                <a:solidFill>
                  <a:srgbClr val="FF0000"/>
                </a:solidFill>
              </a:rPr>
              <a:t>310 adultes</a:t>
            </a:r>
            <a:r>
              <a:rPr lang="fr-FR" sz="2800" b="1" dirty="0" smtClean="0">
                <a:solidFill>
                  <a:schemeClr val="bg1"/>
                </a:solidFill>
              </a:rPr>
              <a:t>:  </a:t>
            </a:r>
          </a:p>
          <a:p>
            <a:pPr marL="2286000" lvl="4" indent="-571500">
              <a:buFont typeface="Wingdings" panose="05000000000000000000" pitchFamily="2" charset="2"/>
              <a:buChar char="Ø"/>
            </a:pPr>
            <a:r>
              <a:rPr lang="fr-FR" sz="2400" b="1" dirty="0" smtClean="0">
                <a:solidFill>
                  <a:schemeClr val="bg1"/>
                </a:solidFill>
              </a:rPr>
              <a:t>140 hommes</a:t>
            </a:r>
          </a:p>
          <a:p>
            <a:pPr marL="2286000" lvl="4" indent="-571500">
              <a:buFont typeface="Wingdings" panose="05000000000000000000" pitchFamily="2" charset="2"/>
              <a:buChar char="Ø"/>
            </a:pPr>
            <a:r>
              <a:rPr lang="fr-FR" sz="2400" b="1" dirty="0" smtClean="0">
                <a:solidFill>
                  <a:schemeClr val="bg1"/>
                </a:solidFill>
              </a:rPr>
              <a:t>170 femmes</a:t>
            </a:r>
            <a:endParaRPr lang="fr-FR" sz="2400" b="1" dirty="0">
              <a:solidFill>
                <a:schemeClr val="bg1"/>
              </a:solidFill>
            </a:endParaRPr>
          </a:p>
        </p:txBody>
      </p:sp>
    </p:spTree>
    <p:extLst>
      <p:ext uri="{BB962C8B-B14F-4D97-AF65-F5344CB8AC3E}">
        <p14:creationId xmlns:p14="http://schemas.microsoft.com/office/powerpoint/2010/main" val="4822100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796" y="0"/>
            <a:ext cx="9144000" cy="6858000"/>
          </a:xfrm>
          <a:solidFill>
            <a:schemeClr val="accent1"/>
          </a:solidFill>
        </p:spPr>
        <p:txBody>
          <a:bodyPr>
            <a:normAutofit/>
          </a:bodyPr>
          <a:lstStyle/>
          <a:p>
            <a:pPr marL="0" indent="0" algn="ctr">
              <a:buNone/>
            </a:pPr>
            <a:r>
              <a:rPr lang="fr-FR" sz="3600" b="1" dirty="0" smtClean="0">
                <a:solidFill>
                  <a:schemeClr val="bg1"/>
                </a:solidFill>
              </a:rPr>
              <a:t>THEORIE</a:t>
            </a:r>
          </a:p>
          <a:p>
            <a:pPr lvl="1">
              <a:buFont typeface="Wingdings" panose="05000000000000000000" pitchFamily="2" charset="2"/>
              <a:buChar char="v"/>
            </a:pPr>
            <a:r>
              <a:rPr lang="fr-FR" b="1" dirty="0" smtClean="0">
                <a:solidFill>
                  <a:schemeClr val="bg1"/>
                </a:solidFill>
              </a:rPr>
              <a:t> PSYCHANALYSE</a:t>
            </a:r>
          </a:p>
          <a:p>
            <a:pPr lvl="2">
              <a:buClr>
                <a:srgbClr val="FFFF00"/>
              </a:buClr>
              <a:buFont typeface="Wingdings" panose="05000000000000000000" pitchFamily="2" charset="2"/>
              <a:buChar char="Ø"/>
            </a:pPr>
            <a:r>
              <a:rPr lang="fr-FR" b="1" dirty="0" smtClean="0">
                <a:solidFill>
                  <a:schemeClr val="bg1"/>
                </a:solidFill>
              </a:rPr>
              <a:t> PSYCHOLOGIE DU MOI</a:t>
            </a:r>
          </a:p>
          <a:p>
            <a:pPr lvl="2">
              <a:buClr>
                <a:srgbClr val="FFFF00"/>
              </a:buClr>
              <a:buFont typeface="Wingdings" panose="05000000000000000000" pitchFamily="2" charset="2"/>
              <a:buChar char="Ø"/>
            </a:pPr>
            <a:r>
              <a:rPr lang="fr-FR" b="1" dirty="0">
                <a:solidFill>
                  <a:schemeClr val="bg1"/>
                </a:solidFill>
              </a:rPr>
              <a:t> </a:t>
            </a:r>
            <a:r>
              <a:rPr lang="fr-FR" b="1" dirty="0" smtClean="0">
                <a:solidFill>
                  <a:schemeClr val="bg1"/>
                </a:solidFill>
              </a:rPr>
              <a:t> METAPSYCHOLOGIE</a:t>
            </a:r>
          </a:p>
          <a:p>
            <a:pPr lvl="1">
              <a:buFont typeface="Wingdings" panose="05000000000000000000" pitchFamily="2" charset="2"/>
              <a:buChar char="v"/>
            </a:pPr>
            <a:r>
              <a:rPr lang="fr-FR" b="1" dirty="0" smtClean="0">
                <a:solidFill>
                  <a:schemeClr val="bg1"/>
                </a:solidFill>
              </a:rPr>
              <a:t> PSYCHOPATHOLOGIE STRUCTURALE</a:t>
            </a:r>
          </a:p>
          <a:p>
            <a:pPr lvl="2">
              <a:buClr>
                <a:srgbClr val="FFFF00"/>
              </a:buClr>
              <a:buFont typeface="Wingdings" panose="05000000000000000000" pitchFamily="2" charset="2"/>
              <a:buChar char="Ø"/>
            </a:pPr>
            <a:r>
              <a:rPr lang="fr-FR" b="1" dirty="0">
                <a:solidFill>
                  <a:schemeClr val="bg1"/>
                </a:solidFill>
              </a:rPr>
              <a:t> </a:t>
            </a:r>
            <a:r>
              <a:rPr lang="fr-FR" b="1" dirty="0" smtClean="0">
                <a:solidFill>
                  <a:schemeClr val="bg1"/>
                </a:solidFill>
              </a:rPr>
              <a:t>ANALYSE METAPHORIQUE DU DISCOURS</a:t>
            </a:r>
          </a:p>
          <a:p>
            <a:pPr lvl="2">
              <a:buClr>
                <a:srgbClr val="FFFF00"/>
              </a:buClr>
              <a:buFont typeface="Wingdings" panose="05000000000000000000" pitchFamily="2" charset="2"/>
              <a:buChar char="Ø"/>
            </a:pPr>
            <a:r>
              <a:rPr lang="fr-FR" b="1" dirty="0" smtClean="0">
                <a:solidFill>
                  <a:schemeClr val="bg1"/>
                </a:solidFill>
              </a:rPr>
              <a:t>  SPALTUNG ET LIENS </a:t>
            </a:r>
          </a:p>
          <a:p>
            <a:pPr lvl="1">
              <a:buFont typeface="Wingdings" panose="05000000000000000000" pitchFamily="2" charset="2"/>
              <a:buChar char="v"/>
            </a:pPr>
            <a:r>
              <a:rPr lang="fr-FR" sz="3600" b="1" dirty="0">
                <a:solidFill>
                  <a:schemeClr val="bg1"/>
                </a:solidFill>
              </a:rPr>
              <a:t> </a:t>
            </a:r>
            <a:r>
              <a:rPr lang="fr-FR" b="1" dirty="0" smtClean="0">
                <a:solidFill>
                  <a:schemeClr val="bg1"/>
                </a:solidFill>
              </a:rPr>
              <a:t>PSYCHOLOGIE</a:t>
            </a:r>
            <a:r>
              <a:rPr lang="fr-FR" sz="3200" b="1" dirty="0" smtClean="0">
                <a:solidFill>
                  <a:schemeClr val="bg1"/>
                </a:solidFill>
              </a:rPr>
              <a:t> </a:t>
            </a:r>
          </a:p>
          <a:p>
            <a:pPr lvl="2">
              <a:buClr>
                <a:srgbClr val="FFFF00"/>
              </a:buClr>
              <a:buFont typeface="Wingdings" panose="05000000000000000000" pitchFamily="2" charset="2"/>
              <a:buChar char="Ø"/>
            </a:pPr>
            <a:r>
              <a:rPr lang="fr-FR" b="1" dirty="0">
                <a:solidFill>
                  <a:schemeClr val="bg1"/>
                </a:solidFill>
              </a:rPr>
              <a:t> </a:t>
            </a:r>
            <a:r>
              <a:rPr lang="fr-FR" b="1" dirty="0" smtClean="0">
                <a:solidFill>
                  <a:schemeClr val="bg1"/>
                </a:solidFill>
              </a:rPr>
              <a:t>MODELE DE REDUCTION DES TENSIONS  </a:t>
            </a:r>
          </a:p>
          <a:p>
            <a:pPr lvl="2">
              <a:buClr>
                <a:srgbClr val="FFFF00"/>
              </a:buClr>
              <a:buFont typeface="Wingdings" panose="05000000000000000000" pitchFamily="2" charset="2"/>
              <a:buChar char="Ø"/>
            </a:pPr>
            <a:r>
              <a:rPr lang="fr-FR" b="1" dirty="0">
                <a:solidFill>
                  <a:schemeClr val="bg1"/>
                </a:solidFill>
              </a:rPr>
              <a:t> </a:t>
            </a:r>
            <a:r>
              <a:rPr lang="fr-FR" b="1" dirty="0" smtClean="0">
                <a:solidFill>
                  <a:schemeClr val="bg1"/>
                </a:solidFill>
              </a:rPr>
              <a:t>AFFERENCES SENSORIELLES ET SOCIALES </a:t>
            </a:r>
            <a:endParaRPr lang="fr-FR" b="1" dirty="0">
              <a:solidFill>
                <a:schemeClr val="bg1"/>
              </a:solidFill>
            </a:endParaRPr>
          </a:p>
          <a:p>
            <a:pPr marL="914400" lvl="2" indent="0">
              <a:buClr>
                <a:srgbClr val="FFFF00"/>
              </a:buClr>
              <a:buNone/>
            </a:pPr>
            <a:r>
              <a:rPr lang="fr-FR" b="1" dirty="0" smtClean="0">
                <a:solidFill>
                  <a:schemeClr val="bg1"/>
                </a:solidFill>
              </a:rPr>
              <a:t>                         </a:t>
            </a:r>
            <a:r>
              <a:rPr lang="fr-FR" sz="4400" b="1" dirty="0" smtClean="0">
                <a:solidFill>
                  <a:srgbClr val="FF0000"/>
                </a:solidFill>
              </a:rPr>
              <a:t>2 IDEES FORTES</a:t>
            </a:r>
          </a:p>
        </p:txBody>
      </p:sp>
      <p:sp>
        <p:nvSpPr>
          <p:cNvPr id="2" name="Flèche droite 1"/>
          <p:cNvSpPr/>
          <p:nvPr/>
        </p:nvSpPr>
        <p:spPr>
          <a:xfrm>
            <a:off x="1331640" y="5118577"/>
            <a:ext cx="978408"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bg1"/>
              </a:solidFill>
            </a:endParaRPr>
          </a:p>
        </p:txBody>
      </p:sp>
    </p:spTree>
    <p:extLst>
      <p:ext uri="{BB962C8B-B14F-4D97-AF65-F5344CB8AC3E}">
        <p14:creationId xmlns:p14="http://schemas.microsoft.com/office/powerpoint/2010/main" val="22632797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52225" cy="7034883"/>
          </a:xfrm>
          <a:solidFill>
            <a:schemeClr val="accent1"/>
          </a:solidFill>
        </p:spPr>
        <p:txBody>
          <a:bodyPr/>
          <a:lstStyle/>
          <a:p>
            <a:pPr marL="514350" indent="-514350">
              <a:buAutoNum type="arabicPeriod"/>
            </a:pPr>
            <a:r>
              <a:rPr lang="fr-FR" b="1" dirty="0" smtClean="0">
                <a:solidFill>
                  <a:schemeClr val="bg1"/>
                </a:solidFill>
              </a:rPr>
              <a:t>PROCESSUS DE LA REPONSE </a:t>
            </a:r>
          </a:p>
          <a:p>
            <a:pPr marL="0" indent="0">
              <a:buNone/>
            </a:pPr>
            <a:r>
              <a:rPr lang="fr-FR" sz="1600" b="1" dirty="0">
                <a:solidFill>
                  <a:schemeClr val="bg1"/>
                </a:solidFill>
              </a:rPr>
              <a:t> </a:t>
            </a:r>
            <a:r>
              <a:rPr lang="fr-FR" sz="1600" b="1" dirty="0" smtClean="0">
                <a:solidFill>
                  <a:schemeClr val="bg1"/>
                </a:solidFill>
              </a:rPr>
              <a:t>         « </a:t>
            </a:r>
            <a:r>
              <a:rPr lang="fr-FR" sz="1600" b="1" dirty="0">
                <a:solidFill>
                  <a:schemeClr val="bg1"/>
                </a:solidFill>
              </a:rPr>
              <a:t>On appelle processus de la réponse le modèle théorique censé rendre compte de la nature des opérations psychologiques effectuées par le sujet entre le moment où on lui présente le stimulus (une planche de test) et le moment où il formule une réponse » (A. Andronikof,2008, p. 3)</a:t>
            </a:r>
            <a:r>
              <a:rPr lang="fr-FR" sz="1600" dirty="0"/>
              <a:t>. </a:t>
            </a:r>
            <a:endParaRPr lang="fr-FR" sz="1600" b="1" dirty="0" smtClean="0">
              <a:solidFill>
                <a:schemeClr val="bg1"/>
              </a:solidFill>
            </a:endParaRPr>
          </a:p>
          <a:p>
            <a:pPr marL="514350" indent="-514350">
              <a:buAutoNum type="arabicPeriod"/>
            </a:pPr>
            <a:r>
              <a:rPr lang="fr-FR" b="1" dirty="0" smtClean="0">
                <a:solidFill>
                  <a:schemeClr val="bg1"/>
                </a:solidFill>
              </a:rPr>
              <a:t>DETERMINISME CULTUREL </a:t>
            </a:r>
          </a:p>
          <a:p>
            <a:pPr marL="0" indent="0">
              <a:buNone/>
            </a:pPr>
            <a:r>
              <a:rPr lang="fr-FR" sz="1600" b="1" dirty="0" smtClean="0">
                <a:solidFill>
                  <a:schemeClr val="bg1"/>
                </a:solidFill>
              </a:rPr>
              <a:t>          </a:t>
            </a:r>
            <a:r>
              <a:rPr lang="fr-FR" sz="1600" b="1" dirty="0">
                <a:solidFill>
                  <a:schemeClr val="bg1"/>
                </a:solidFill>
              </a:rPr>
              <a:t>« Le type de perception devrait alors être sujet aux mêmes variations intra-individuelles sous l’effet de la fatigue, d’une variation de l’humeur, etc., et il devrait surtout changer en même temps que le type de résonance intime avec l’âge. Il devrait en outre </a:t>
            </a:r>
            <a:r>
              <a:rPr lang="fr-FR" sz="1600" b="1" dirty="0" smtClean="0">
                <a:solidFill>
                  <a:schemeClr val="bg1"/>
                </a:solidFill>
              </a:rPr>
              <a:t>varier </a:t>
            </a:r>
            <a:r>
              <a:rPr lang="fr-FR" sz="1600" b="1" dirty="0">
                <a:solidFill>
                  <a:schemeClr val="bg1"/>
                </a:solidFill>
              </a:rPr>
              <a:t>pour le moins </a:t>
            </a:r>
            <a:r>
              <a:rPr lang="fr-FR" sz="1600" b="1" dirty="0">
                <a:solidFill>
                  <a:srgbClr val="FF0000"/>
                </a:solidFill>
              </a:rPr>
              <a:t>avec les races</a:t>
            </a:r>
            <a:r>
              <a:rPr lang="fr-FR" sz="1600" b="1" dirty="0">
                <a:solidFill>
                  <a:schemeClr val="bg1"/>
                </a:solidFill>
              </a:rPr>
              <a:t> » (p. 111</a:t>
            </a:r>
            <a:r>
              <a:rPr lang="fr-FR" sz="1600" b="1" dirty="0" smtClean="0">
                <a:solidFill>
                  <a:schemeClr val="bg1"/>
                </a:solidFill>
              </a:rPr>
              <a:t>)  </a:t>
            </a:r>
          </a:p>
          <a:p>
            <a:pPr marL="0" indent="0">
              <a:buNone/>
            </a:pPr>
            <a:endParaRPr lang="fr-FR" sz="1600" b="1" dirty="0">
              <a:solidFill>
                <a:schemeClr val="bg1"/>
              </a:solidFill>
            </a:endParaRPr>
          </a:p>
          <a:p>
            <a:pPr marL="0" indent="0">
              <a:buNone/>
            </a:pPr>
            <a:r>
              <a:rPr lang="fr-FR" sz="1600" b="1" dirty="0" smtClean="0">
                <a:solidFill>
                  <a:schemeClr val="bg1"/>
                </a:solidFill>
              </a:rPr>
              <a:t>          </a:t>
            </a:r>
            <a:r>
              <a:rPr lang="fr-FR" sz="1600" b="1" dirty="0">
                <a:solidFill>
                  <a:schemeClr val="bg1"/>
                </a:solidFill>
              </a:rPr>
              <a:t>« Ces études mettent en évidence des différences notables entre les données normatives françaises et américaines, ce qui doit inciter les cliniciens français à la plus grande prudence dans leurs interprétations. A cet égard, il est intéressant de constater que les premières données obtenues dans divers pays d’Europe (Italie, Espagne, Portugal, Danemark) sont similaires aux données françaises, ce qui va dans le sens de l’existence de particularités culturelles des deux côtés de l’Atlantique dans l’expression </a:t>
            </a:r>
            <a:r>
              <a:rPr lang="fr-FR" sz="1600" b="1" dirty="0" smtClean="0">
                <a:solidFill>
                  <a:schemeClr val="bg1"/>
                </a:solidFill>
              </a:rPr>
              <a:t>des </a:t>
            </a:r>
            <a:r>
              <a:rPr lang="fr-FR" sz="1600" b="1" dirty="0">
                <a:solidFill>
                  <a:schemeClr val="bg1"/>
                </a:solidFill>
              </a:rPr>
              <a:t>personnalités au Rorschach </a:t>
            </a:r>
            <a:r>
              <a:rPr lang="fr-FR" sz="1600" b="1" dirty="0" smtClean="0">
                <a:solidFill>
                  <a:schemeClr val="bg1"/>
                </a:solidFill>
              </a:rPr>
              <a:t>»  </a:t>
            </a:r>
          </a:p>
          <a:p>
            <a:pPr marL="0" indent="0">
              <a:buNone/>
            </a:pPr>
            <a:endParaRPr lang="fr-FR" sz="1600" b="1" dirty="0" smtClean="0">
              <a:solidFill>
                <a:schemeClr val="bg1"/>
              </a:solidFill>
            </a:endParaRPr>
          </a:p>
          <a:p>
            <a:pPr marL="0" indent="0">
              <a:buNone/>
            </a:pPr>
            <a:r>
              <a:rPr lang="fr-FR" sz="1600" b="1" dirty="0" smtClean="0">
                <a:solidFill>
                  <a:schemeClr val="bg1"/>
                </a:solidFill>
              </a:rPr>
              <a:t>                                          </a:t>
            </a:r>
            <a:r>
              <a:rPr lang="fr-FR" sz="3600" b="1" dirty="0" smtClean="0">
                <a:solidFill>
                  <a:srgbClr val="FF0000"/>
                </a:solidFill>
              </a:rPr>
              <a:t>QU’EN EST-IL DE L’ALGERIE ?</a:t>
            </a:r>
            <a:endParaRPr lang="fr-FR" sz="1600" b="1" dirty="0">
              <a:solidFill>
                <a:srgbClr val="FF0000"/>
              </a:solidFill>
            </a:endParaRPr>
          </a:p>
        </p:txBody>
      </p:sp>
      <p:sp>
        <p:nvSpPr>
          <p:cNvPr id="4" name="Flèche droite 3"/>
          <p:cNvSpPr/>
          <p:nvPr/>
        </p:nvSpPr>
        <p:spPr>
          <a:xfrm>
            <a:off x="611560" y="5013176"/>
            <a:ext cx="978408"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03184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1"/>
          </a:solidFill>
        </p:spPr>
        <p:txBody>
          <a:bodyPr/>
          <a:lstStyle/>
          <a:p>
            <a:pPr marL="0" indent="0" algn="ctr">
              <a:buNone/>
            </a:pPr>
            <a:r>
              <a:rPr lang="fr-FR" b="1" dirty="0">
                <a:solidFill>
                  <a:schemeClr val="bg1"/>
                </a:solidFill>
              </a:rPr>
              <a:t>METHODOLOGIE</a:t>
            </a:r>
          </a:p>
          <a:p>
            <a:pPr marL="0" indent="0" algn="ctr">
              <a:buNone/>
            </a:pPr>
            <a:r>
              <a:rPr lang="fr-FR" sz="2400" b="1" dirty="0">
                <a:solidFill>
                  <a:schemeClr val="bg1"/>
                </a:solidFill>
              </a:rPr>
              <a:t>L’étude est descriptive, quantitative et </a:t>
            </a:r>
            <a:r>
              <a:rPr lang="fr-FR" sz="2400" b="1" dirty="0" smtClean="0">
                <a:solidFill>
                  <a:schemeClr val="bg1"/>
                </a:solidFill>
              </a:rPr>
              <a:t>transversale</a:t>
            </a:r>
          </a:p>
          <a:p>
            <a:pPr marL="0" indent="0" algn="ctr">
              <a:buNone/>
            </a:pPr>
            <a:endParaRPr lang="fr-FR" sz="2400" b="1" dirty="0">
              <a:solidFill>
                <a:schemeClr val="bg1"/>
              </a:solidFill>
            </a:endParaRPr>
          </a:p>
          <a:p>
            <a:pPr marL="0" indent="0" algn="ctr">
              <a:buNone/>
            </a:pPr>
            <a:r>
              <a:rPr lang="fr-FR" sz="2400" b="1" dirty="0" smtClean="0">
                <a:solidFill>
                  <a:schemeClr val="bg1"/>
                </a:solidFill>
              </a:rPr>
              <a:t>ECHANTILLON REPRESENTATIF DE LA POPULATION ALGERIENNE ADULTE </a:t>
            </a:r>
          </a:p>
          <a:p>
            <a:pPr marL="0" indent="0" algn="ctr">
              <a:buNone/>
            </a:pPr>
            <a:r>
              <a:rPr lang="fr-FR" b="1" dirty="0" smtClean="0">
                <a:solidFill>
                  <a:srgbClr val="FF0000"/>
                </a:solidFill>
              </a:rPr>
              <a:t>384 X 2= 768</a:t>
            </a:r>
          </a:p>
          <a:p>
            <a:pPr marL="0" indent="0" algn="ctr">
              <a:buNone/>
            </a:pPr>
            <a:endParaRPr lang="fr-FR" b="1" dirty="0" smtClean="0">
              <a:solidFill>
                <a:schemeClr val="bg1"/>
              </a:solidFill>
            </a:endParaRPr>
          </a:p>
          <a:p>
            <a:pPr marL="0" indent="0" algn="ctr">
              <a:buNone/>
            </a:pPr>
            <a:endParaRPr lang="fr-FR" b="1" dirty="0">
              <a:solidFill>
                <a:schemeClr val="bg1"/>
              </a:solidFill>
            </a:endParaRPr>
          </a:p>
          <a:p>
            <a:pPr marL="0" indent="0" algn="ctr">
              <a:buNone/>
            </a:pPr>
            <a:endParaRPr lang="fr-FR" b="1" dirty="0" smtClean="0">
              <a:solidFill>
                <a:schemeClr val="bg1"/>
              </a:solidFill>
            </a:endParaRPr>
          </a:p>
          <a:p>
            <a:pPr marL="0" indent="0" algn="ctr">
              <a:buNone/>
            </a:pPr>
            <a:endParaRPr lang="fr-FR" b="1" dirty="0">
              <a:solidFill>
                <a:schemeClr val="bg1"/>
              </a:solidFill>
            </a:endParaRPr>
          </a:p>
          <a:p>
            <a:pPr marL="0" indent="0" algn="ctr">
              <a:buNone/>
            </a:pPr>
            <a:r>
              <a:rPr lang="fr-FR" b="1" dirty="0" smtClean="0">
                <a:solidFill>
                  <a:schemeClr val="bg1"/>
                </a:solidFill>
              </a:rPr>
              <a:t>16 adultes /Wilaya= 16X48= 768 adultes </a:t>
            </a:r>
          </a:p>
          <a:p>
            <a:pPr marL="0" indent="0">
              <a:buNone/>
            </a:pPr>
            <a:r>
              <a:rPr lang="fr-FR" b="1" dirty="0" smtClean="0">
                <a:solidFill>
                  <a:schemeClr val="bg1"/>
                </a:solidFill>
              </a:rPr>
              <a:t>                                                 </a:t>
            </a:r>
            <a:endParaRPr lang="fr-FR" b="1" dirty="0">
              <a:solidFill>
                <a:schemeClr val="bg1"/>
              </a:solidFill>
            </a:endParaRPr>
          </a:p>
        </p:txBody>
      </p:sp>
      <p:sp>
        <p:nvSpPr>
          <p:cNvPr id="4" name="Flèche vers le bas 3"/>
          <p:cNvSpPr/>
          <p:nvPr/>
        </p:nvSpPr>
        <p:spPr>
          <a:xfrm>
            <a:off x="4504045" y="963347"/>
            <a:ext cx="484632" cy="489204"/>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5" name="Tableau 4"/>
          <p:cNvGraphicFramePr>
            <a:graphicFrameLocks noGrp="1"/>
          </p:cNvGraphicFramePr>
          <p:nvPr>
            <p:extLst>
              <p:ext uri="{D42A27DB-BD31-4B8C-83A1-F6EECF244321}">
                <p14:modId xmlns:p14="http://schemas.microsoft.com/office/powerpoint/2010/main" val="3211261725"/>
              </p:ext>
            </p:extLst>
          </p:nvPr>
        </p:nvGraphicFramePr>
        <p:xfrm>
          <a:off x="1465850" y="2924944"/>
          <a:ext cx="6076389" cy="1944215"/>
        </p:xfrm>
        <a:graphic>
          <a:graphicData uri="http://schemas.openxmlformats.org/drawingml/2006/table">
            <a:tbl>
              <a:tblPr firstRow="1" bandRow="1">
                <a:tableStyleId>{5C22544A-7EE6-4342-B048-85BDC9FD1C3A}</a:tableStyleId>
              </a:tblPr>
              <a:tblGrid>
                <a:gridCol w="2025463"/>
                <a:gridCol w="2025463"/>
                <a:gridCol w="2025463"/>
              </a:tblGrid>
              <a:tr h="388843">
                <a:tc>
                  <a:txBody>
                    <a:bodyPr/>
                    <a:lstStyle/>
                    <a:p>
                      <a:pPr algn="ctr"/>
                      <a:r>
                        <a:rPr lang="fr-FR" dirty="0" smtClean="0"/>
                        <a:t>Tranches d’âge</a:t>
                      </a:r>
                      <a:endParaRPr lang="fr-FR" dirty="0"/>
                    </a:p>
                  </a:txBody>
                  <a:tcPr/>
                </a:tc>
                <a:tc>
                  <a:txBody>
                    <a:bodyPr/>
                    <a:lstStyle/>
                    <a:p>
                      <a:pPr algn="ctr"/>
                      <a:r>
                        <a:rPr lang="fr-FR" dirty="0" smtClean="0"/>
                        <a:t>Femmes</a:t>
                      </a:r>
                      <a:endParaRPr lang="fr-FR" dirty="0"/>
                    </a:p>
                  </a:txBody>
                  <a:tcPr/>
                </a:tc>
                <a:tc>
                  <a:txBody>
                    <a:bodyPr/>
                    <a:lstStyle/>
                    <a:p>
                      <a:pPr algn="ctr"/>
                      <a:r>
                        <a:rPr lang="fr-FR" dirty="0" smtClean="0"/>
                        <a:t>Hommes </a:t>
                      </a:r>
                      <a:endParaRPr lang="fr-FR" dirty="0"/>
                    </a:p>
                  </a:txBody>
                  <a:tcPr/>
                </a:tc>
              </a:tr>
              <a:tr h="388843">
                <a:tc>
                  <a:txBody>
                    <a:bodyPr/>
                    <a:lstStyle/>
                    <a:p>
                      <a:pPr algn="ctr"/>
                      <a:r>
                        <a:rPr lang="fr-FR" b="1" dirty="0" smtClean="0"/>
                        <a:t>20-30 ans</a:t>
                      </a:r>
                      <a:endParaRPr lang="fr-FR" b="1" dirty="0"/>
                    </a:p>
                  </a:txBody>
                  <a:tcPr/>
                </a:tc>
                <a:tc>
                  <a:txBody>
                    <a:bodyPr/>
                    <a:lstStyle/>
                    <a:p>
                      <a:pPr algn="ctr"/>
                      <a:r>
                        <a:rPr lang="fr-FR" b="1" dirty="0" smtClean="0"/>
                        <a:t>2</a:t>
                      </a:r>
                      <a:endParaRPr lang="fr-FR" b="1" dirty="0"/>
                    </a:p>
                  </a:txBody>
                  <a:tcPr/>
                </a:tc>
                <a:tc>
                  <a:txBody>
                    <a:bodyPr/>
                    <a:lstStyle/>
                    <a:p>
                      <a:pPr algn="ctr"/>
                      <a:r>
                        <a:rPr lang="fr-FR" b="1" dirty="0" smtClean="0"/>
                        <a:t>2</a:t>
                      </a:r>
                      <a:endParaRPr lang="fr-FR" b="1" dirty="0"/>
                    </a:p>
                  </a:txBody>
                  <a:tcPr/>
                </a:tc>
              </a:tr>
              <a:tr h="388843">
                <a:tc>
                  <a:txBody>
                    <a:bodyPr/>
                    <a:lstStyle/>
                    <a:p>
                      <a:pPr algn="ctr"/>
                      <a:r>
                        <a:rPr lang="fr-FR" b="1" dirty="0" smtClean="0"/>
                        <a:t>31-40</a:t>
                      </a:r>
                      <a:r>
                        <a:rPr lang="fr-FR" b="1" baseline="0" dirty="0" smtClean="0"/>
                        <a:t> ans</a:t>
                      </a:r>
                      <a:endParaRPr lang="fr-FR" b="1" dirty="0"/>
                    </a:p>
                  </a:txBody>
                  <a:tcPr/>
                </a:tc>
                <a:tc>
                  <a:txBody>
                    <a:bodyPr/>
                    <a:lstStyle/>
                    <a:p>
                      <a:pPr algn="ctr"/>
                      <a:r>
                        <a:rPr lang="fr-FR" b="1" dirty="0" smtClean="0"/>
                        <a:t>2</a:t>
                      </a:r>
                      <a:endParaRPr lang="fr-FR" b="1" dirty="0"/>
                    </a:p>
                  </a:txBody>
                  <a:tcPr/>
                </a:tc>
                <a:tc>
                  <a:txBody>
                    <a:bodyPr/>
                    <a:lstStyle/>
                    <a:p>
                      <a:pPr algn="ctr"/>
                      <a:r>
                        <a:rPr lang="fr-FR" b="1" dirty="0" smtClean="0"/>
                        <a:t>2</a:t>
                      </a:r>
                      <a:endParaRPr lang="fr-FR" b="1" dirty="0"/>
                    </a:p>
                  </a:txBody>
                  <a:tcPr/>
                </a:tc>
              </a:tr>
              <a:tr h="388843">
                <a:tc>
                  <a:txBody>
                    <a:bodyPr/>
                    <a:lstStyle/>
                    <a:p>
                      <a:pPr algn="ctr"/>
                      <a:r>
                        <a:rPr lang="fr-FR" b="1" dirty="0" smtClean="0"/>
                        <a:t>41-50 ans</a:t>
                      </a:r>
                      <a:endParaRPr lang="fr-FR" b="1" dirty="0"/>
                    </a:p>
                  </a:txBody>
                  <a:tcPr/>
                </a:tc>
                <a:tc>
                  <a:txBody>
                    <a:bodyPr/>
                    <a:lstStyle/>
                    <a:p>
                      <a:pPr algn="ctr"/>
                      <a:r>
                        <a:rPr lang="fr-FR" b="1" dirty="0" smtClean="0"/>
                        <a:t>2</a:t>
                      </a:r>
                      <a:endParaRPr lang="fr-FR" b="1" dirty="0"/>
                    </a:p>
                  </a:txBody>
                  <a:tcPr/>
                </a:tc>
                <a:tc>
                  <a:txBody>
                    <a:bodyPr/>
                    <a:lstStyle/>
                    <a:p>
                      <a:pPr algn="ctr"/>
                      <a:r>
                        <a:rPr lang="fr-FR" b="1" dirty="0" smtClean="0"/>
                        <a:t>2</a:t>
                      </a:r>
                      <a:endParaRPr lang="fr-FR" b="1" dirty="0"/>
                    </a:p>
                  </a:txBody>
                  <a:tcPr/>
                </a:tc>
              </a:tr>
              <a:tr h="388843">
                <a:tc>
                  <a:txBody>
                    <a:bodyPr/>
                    <a:lstStyle/>
                    <a:p>
                      <a:pPr algn="ctr"/>
                      <a:r>
                        <a:rPr lang="fr-FR" b="1" dirty="0" smtClean="0"/>
                        <a:t>51-65 ans</a:t>
                      </a:r>
                      <a:endParaRPr lang="fr-FR" b="1" dirty="0"/>
                    </a:p>
                  </a:txBody>
                  <a:tcPr/>
                </a:tc>
                <a:tc>
                  <a:txBody>
                    <a:bodyPr/>
                    <a:lstStyle/>
                    <a:p>
                      <a:pPr algn="ctr"/>
                      <a:r>
                        <a:rPr lang="fr-FR" b="1" dirty="0" smtClean="0"/>
                        <a:t>2</a:t>
                      </a:r>
                      <a:endParaRPr lang="fr-FR" b="1" dirty="0"/>
                    </a:p>
                  </a:txBody>
                  <a:tcPr/>
                </a:tc>
                <a:tc>
                  <a:txBody>
                    <a:bodyPr/>
                    <a:lstStyle/>
                    <a:p>
                      <a:pPr algn="ctr"/>
                      <a:r>
                        <a:rPr lang="fr-FR" b="1" dirty="0" smtClean="0"/>
                        <a:t>2</a:t>
                      </a:r>
                      <a:endParaRPr lang="fr-FR" b="1" dirty="0"/>
                    </a:p>
                  </a:txBody>
                  <a:tcPr/>
                </a:tc>
              </a:tr>
            </a:tbl>
          </a:graphicData>
        </a:graphic>
      </p:graphicFrame>
    </p:spTree>
    <p:extLst>
      <p:ext uri="{BB962C8B-B14F-4D97-AF65-F5344CB8AC3E}">
        <p14:creationId xmlns:p14="http://schemas.microsoft.com/office/powerpoint/2010/main" val="4049112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1"/>
          </a:solidFill>
        </p:spPr>
        <p:txBody>
          <a:bodyPr>
            <a:normAutofit/>
          </a:bodyPr>
          <a:lstStyle/>
          <a:p>
            <a:pPr marL="0" indent="0" algn="ctr">
              <a:buNone/>
            </a:pPr>
            <a:r>
              <a:rPr lang="fr-FR" sz="2800" b="1" dirty="0" smtClean="0">
                <a:solidFill>
                  <a:schemeClr val="bg1"/>
                </a:solidFill>
              </a:rPr>
              <a:t>FORMATION DES COTEURS</a:t>
            </a:r>
          </a:p>
          <a:p>
            <a:pPr>
              <a:buFont typeface="Wingdings" panose="05000000000000000000" pitchFamily="2" charset="2"/>
              <a:buChar char="v"/>
            </a:pPr>
            <a:r>
              <a:rPr lang="fr-FR" sz="2800" b="1" dirty="0" smtClean="0">
                <a:solidFill>
                  <a:schemeClr val="bg1"/>
                </a:solidFill>
              </a:rPr>
              <a:t>Une </a:t>
            </a:r>
            <a:r>
              <a:rPr lang="fr-FR" sz="2800" b="1" dirty="0">
                <a:solidFill>
                  <a:schemeClr val="bg1"/>
                </a:solidFill>
              </a:rPr>
              <a:t>formation académique spécialisée au Rorschach (certificat de techniques projectives)</a:t>
            </a:r>
          </a:p>
          <a:p>
            <a:pPr>
              <a:buFont typeface="Wingdings" panose="05000000000000000000" pitchFamily="2" charset="2"/>
              <a:buChar char="v"/>
            </a:pPr>
            <a:r>
              <a:rPr lang="fr-FR" sz="2800" b="1" dirty="0" smtClean="0">
                <a:solidFill>
                  <a:schemeClr val="bg1"/>
                </a:solidFill>
              </a:rPr>
              <a:t>Une </a:t>
            </a:r>
            <a:r>
              <a:rPr lang="fr-FR" sz="2800" b="1" dirty="0">
                <a:solidFill>
                  <a:schemeClr val="bg1"/>
                </a:solidFill>
              </a:rPr>
              <a:t>maîtrise avérée de la cotation du Rorschach ;</a:t>
            </a:r>
          </a:p>
          <a:p>
            <a:pPr>
              <a:buFont typeface="Wingdings" panose="05000000000000000000" pitchFamily="2" charset="2"/>
              <a:buChar char="v"/>
            </a:pPr>
            <a:r>
              <a:rPr lang="fr-FR" sz="2800" b="1" dirty="0" smtClean="0">
                <a:solidFill>
                  <a:schemeClr val="bg1"/>
                </a:solidFill>
              </a:rPr>
              <a:t>Une </a:t>
            </a:r>
            <a:r>
              <a:rPr lang="fr-FR" sz="2800" b="1" dirty="0">
                <a:solidFill>
                  <a:schemeClr val="bg1"/>
                </a:solidFill>
              </a:rPr>
              <a:t>expérience clinique supervisée dans l’utilisation du Rorschach ; </a:t>
            </a:r>
          </a:p>
          <a:p>
            <a:pPr>
              <a:buFont typeface="Wingdings" panose="05000000000000000000" pitchFamily="2" charset="2"/>
              <a:buChar char="v"/>
            </a:pPr>
            <a:r>
              <a:rPr lang="fr-FR" sz="2800" b="1" dirty="0" smtClean="0">
                <a:solidFill>
                  <a:schemeClr val="bg1"/>
                </a:solidFill>
              </a:rPr>
              <a:t>Une </a:t>
            </a:r>
            <a:r>
              <a:rPr lang="fr-FR" sz="2800" b="1" dirty="0">
                <a:solidFill>
                  <a:schemeClr val="bg1"/>
                </a:solidFill>
              </a:rPr>
              <a:t>formation au système intégré (cotation et interprétation), assurée par notre partenaire français, de l’accord de coopération.</a:t>
            </a:r>
          </a:p>
          <a:p>
            <a:pPr>
              <a:buFont typeface="Wingdings" panose="05000000000000000000" pitchFamily="2" charset="2"/>
              <a:buChar char="v"/>
            </a:pPr>
            <a:r>
              <a:rPr lang="fr-FR" sz="2800" b="1" dirty="0" smtClean="0">
                <a:solidFill>
                  <a:schemeClr val="bg1"/>
                </a:solidFill>
              </a:rPr>
              <a:t>Une </a:t>
            </a:r>
            <a:r>
              <a:rPr lang="fr-FR" sz="2800" b="1" dirty="0">
                <a:solidFill>
                  <a:schemeClr val="bg1"/>
                </a:solidFill>
              </a:rPr>
              <a:t>formation au CHESSSS, assurée par le concepteur de ce logiciel, lui-même, </a:t>
            </a:r>
            <a:r>
              <a:rPr lang="fr-FR" sz="2800" b="1" dirty="0" err="1">
                <a:solidFill>
                  <a:schemeClr val="bg1"/>
                </a:solidFill>
              </a:rPr>
              <a:t>Patrik</a:t>
            </a:r>
            <a:r>
              <a:rPr lang="fr-FR" sz="2800" b="1" dirty="0">
                <a:solidFill>
                  <a:schemeClr val="bg1"/>
                </a:solidFill>
              </a:rPr>
              <a:t> </a:t>
            </a:r>
            <a:r>
              <a:rPr lang="fr-FR" sz="2800" b="1" dirty="0" err="1">
                <a:solidFill>
                  <a:schemeClr val="bg1"/>
                </a:solidFill>
              </a:rPr>
              <a:t>Fontan</a:t>
            </a:r>
            <a:r>
              <a:rPr lang="fr-FR" sz="2800" b="1" dirty="0">
                <a:solidFill>
                  <a:schemeClr val="bg1"/>
                </a:solidFill>
              </a:rPr>
              <a:t> (2013)</a:t>
            </a:r>
          </a:p>
          <a:p>
            <a:pPr marL="0" indent="0" algn="ctr">
              <a:buNone/>
            </a:pPr>
            <a:endParaRPr lang="fr-FR" sz="4000" b="1" dirty="0">
              <a:solidFill>
                <a:schemeClr val="bg1"/>
              </a:solidFill>
            </a:endParaRPr>
          </a:p>
        </p:txBody>
      </p:sp>
    </p:spTree>
    <p:extLst>
      <p:ext uri="{BB962C8B-B14F-4D97-AF65-F5344CB8AC3E}">
        <p14:creationId xmlns:p14="http://schemas.microsoft.com/office/powerpoint/2010/main" val="39151048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1"/>
          </a:solidFill>
        </p:spPr>
        <p:txBody>
          <a:bodyPr>
            <a:normAutofit/>
          </a:bodyPr>
          <a:lstStyle/>
          <a:p>
            <a:pPr marL="0" indent="0" algn="ctr">
              <a:buNone/>
            </a:pPr>
            <a:r>
              <a:rPr lang="fr-FR" sz="2800" b="1" dirty="0" smtClean="0">
                <a:solidFill>
                  <a:schemeClr val="bg1"/>
                </a:solidFill>
              </a:rPr>
              <a:t>FORMATION DES ENQUETEURS</a:t>
            </a:r>
          </a:p>
          <a:p>
            <a:pPr>
              <a:buFont typeface="Wingdings" panose="05000000000000000000" pitchFamily="2" charset="2"/>
              <a:buChar char="Ø"/>
            </a:pPr>
            <a:r>
              <a:rPr lang="fr-FR" sz="2400" b="1" dirty="0">
                <a:solidFill>
                  <a:schemeClr val="bg1"/>
                </a:solidFill>
              </a:rPr>
              <a:t>16 EHS (Etablissements Hospitaliers Spécialisés) de </a:t>
            </a:r>
            <a:r>
              <a:rPr lang="fr-FR" sz="2400" b="1" dirty="0" smtClean="0">
                <a:solidFill>
                  <a:schemeClr val="bg1"/>
                </a:solidFill>
              </a:rPr>
              <a:t>psychiatrie </a:t>
            </a:r>
          </a:p>
          <a:p>
            <a:pPr>
              <a:buFont typeface="Wingdings" panose="05000000000000000000" pitchFamily="2" charset="2"/>
              <a:buChar char="Ø"/>
            </a:pPr>
            <a:r>
              <a:rPr lang="fr-FR" sz="2400" b="1" dirty="0" smtClean="0">
                <a:solidFill>
                  <a:schemeClr val="bg1"/>
                </a:solidFill>
              </a:rPr>
              <a:t>8CHU</a:t>
            </a:r>
            <a:r>
              <a:rPr lang="fr-FR" sz="2400" b="1" dirty="0">
                <a:solidFill>
                  <a:schemeClr val="bg1"/>
                </a:solidFill>
              </a:rPr>
              <a:t> (Centre Hospitalo-Universitaires</a:t>
            </a:r>
            <a:r>
              <a:rPr lang="fr-FR" sz="2400" b="1" dirty="0" smtClean="0">
                <a:solidFill>
                  <a:schemeClr val="bg1"/>
                </a:solidFill>
              </a:rPr>
              <a:t>) </a:t>
            </a:r>
          </a:p>
          <a:p>
            <a:pPr>
              <a:buFont typeface="Wingdings" panose="05000000000000000000" pitchFamily="2" charset="2"/>
              <a:buChar char="Ø"/>
            </a:pPr>
            <a:r>
              <a:rPr lang="fr-FR" sz="2400" b="1" dirty="0" smtClean="0">
                <a:solidFill>
                  <a:schemeClr val="bg1"/>
                </a:solidFill>
              </a:rPr>
              <a:t>25 </a:t>
            </a:r>
            <a:r>
              <a:rPr lang="fr-FR" sz="2400" b="1" dirty="0">
                <a:solidFill>
                  <a:schemeClr val="bg1"/>
                </a:solidFill>
              </a:rPr>
              <a:t>EPH (Etablissement Public Hospitalier) et 63 EPSP (Etablissement public de Santé de Proximité</a:t>
            </a:r>
            <a:r>
              <a:rPr lang="fr-FR" sz="2400" b="1" dirty="0" smtClean="0">
                <a:solidFill>
                  <a:schemeClr val="bg1"/>
                </a:solidFill>
              </a:rPr>
              <a:t>)</a:t>
            </a:r>
          </a:p>
          <a:p>
            <a:pPr>
              <a:buFont typeface="Wingdings" panose="05000000000000000000" pitchFamily="2" charset="2"/>
              <a:buChar char="Ø"/>
            </a:pPr>
            <a:r>
              <a:rPr lang="fr-FR" sz="2400" b="1" dirty="0" smtClean="0">
                <a:solidFill>
                  <a:schemeClr val="bg1"/>
                </a:solidFill>
              </a:rPr>
              <a:t>36 Wilayas ont répondu </a:t>
            </a:r>
          </a:p>
          <a:p>
            <a:pPr>
              <a:buFont typeface="Wingdings" panose="05000000000000000000" pitchFamily="2" charset="2"/>
              <a:buChar char="Ø"/>
            </a:pPr>
            <a:r>
              <a:rPr lang="fr-FR" sz="2400" b="1" dirty="0" smtClean="0">
                <a:solidFill>
                  <a:schemeClr val="bg1"/>
                </a:solidFill>
              </a:rPr>
              <a:t>Une </a:t>
            </a:r>
            <a:r>
              <a:rPr lang="fr-FR" sz="2400" b="1" dirty="0">
                <a:solidFill>
                  <a:schemeClr val="bg1"/>
                </a:solidFill>
              </a:rPr>
              <a:t>expérience clinique avérée avec une pratique du Rorschach</a:t>
            </a:r>
          </a:p>
          <a:p>
            <a:pPr>
              <a:buFont typeface="Wingdings" panose="05000000000000000000" pitchFamily="2" charset="2"/>
              <a:buChar char="Ø"/>
            </a:pPr>
            <a:r>
              <a:rPr lang="fr-FR" sz="2400" b="1" dirty="0" smtClean="0">
                <a:solidFill>
                  <a:schemeClr val="bg1"/>
                </a:solidFill>
              </a:rPr>
              <a:t>Une </a:t>
            </a:r>
            <a:r>
              <a:rPr lang="fr-FR" sz="2400" b="1" dirty="0">
                <a:solidFill>
                  <a:schemeClr val="bg1"/>
                </a:solidFill>
              </a:rPr>
              <a:t>formation au recueil et à la cotation du Rorschach en système </a:t>
            </a:r>
            <a:r>
              <a:rPr lang="fr-FR" sz="2400" b="1" dirty="0" smtClean="0">
                <a:solidFill>
                  <a:schemeClr val="bg1"/>
                </a:solidFill>
              </a:rPr>
              <a:t>intégré </a:t>
            </a:r>
            <a:endParaRPr lang="fr-FR" sz="2400" b="1" dirty="0">
              <a:solidFill>
                <a:schemeClr val="bg1"/>
              </a:solidFill>
            </a:endParaRPr>
          </a:p>
          <a:p>
            <a:pPr>
              <a:buFont typeface="Wingdings" panose="05000000000000000000" pitchFamily="2" charset="2"/>
              <a:buChar char="Ø"/>
            </a:pPr>
            <a:r>
              <a:rPr lang="fr-FR" sz="2400" b="1" dirty="0">
                <a:solidFill>
                  <a:schemeClr val="bg1"/>
                </a:solidFill>
              </a:rPr>
              <a:t>R</a:t>
            </a:r>
            <a:r>
              <a:rPr lang="fr-FR" sz="2400" b="1" dirty="0" smtClean="0">
                <a:solidFill>
                  <a:schemeClr val="bg1"/>
                </a:solidFill>
              </a:rPr>
              <a:t>ecueil </a:t>
            </a:r>
            <a:r>
              <a:rPr lang="fr-FR" sz="2400" b="1" dirty="0">
                <a:solidFill>
                  <a:schemeClr val="bg1"/>
                </a:solidFill>
              </a:rPr>
              <a:t>des protocoles </a:t>
            </a:r>
            <a:r>
              <a:rPr lang="fr-FR" sz="2400" b="1" dirty="0" smtClean="0">
                <a:solidFill>
                  <a:schemeClr val="bg1"/>
                </a:solidFill>
              </a:rPr>
              <a:t>expérimentaux</a:t>
            </a:r>
            <a:endParaRPr lang="fr-FR" sz="2400" b="1" dirty="0">
              <a:solidFill>
                <a:schemeClr val="bg1"/>
              </a:solidFill>
            </a:endParaRPr>
          </a:p>
          <a:p>
            <a:pPr lvl="1">
              <a:buFont typeface="Wingdings" panose="05000000000000000000" pitchFamily="2" charset="2"/>
              <a:buChar char="q"/>
            </a:pPr>
            <a:r>
              <a:rPr lang="fr-FR" sz="2000" b="1" dirty="0" smtClean="0">
                <a:solidFill>
                  <a:schemeClr val="bg1"/>
                </a:solidFill>
              </a:rPr>
              <a:t>Cahier d’examen</a:t>
            </a:r>
          </a:p>
          <a:p>
            <a:pPr lvl="1">
              <a:buFont typeface="Wingdings" panose="05000000000000000000" pitchFamily="2" charset="2"/>
              <a:buChar char="q"/>
            </a:pPr>
            <a:r>
              <a:rPr lang="fr-FR" sz="2000" b="1" dirty="0" smtClean="0">
                <a:solidFill>
                  <a:schemeClr val="bg1"/>
                </a:solidFill>
              </a:rPr>
              <a:t>Cahier de passation</a:t>
            </a:r>
            <a:endParaRPr lang="fr-FR" sz="2000" b="1" dirty="0">
              <a:solidFill>
                <a:schemeClr val="bg1"/>
              </a:solidFill>
            </a:endParaRPr>
          </a:p>
          <a:p>
            <a:pPr marL="0" indent="0">
              <a:buNone/>
            </a:pPr>
            <a:r>
              <a:rPr lang="fr-FR" b="1" dirty="0">
                <a:solidFill>
                  <a:schemeClr val="bg1"/>
                </a:solidFill>
              </a:rPr>
              <a:t> </a:t>
            </a:r>
          </a:p>
          <a:p>
            <a:pPr marL="0" indent="0">
              <a:buNone/>
            </a:pPr>
            <a:endParaRPr lang="fr-FR" dirty="0"/>
          </a:p>
        </p:txBody>
      </p:sp>
    </p:spTree>
    <p:extLst>
      <p:ext uri="{BB962C8B-B14F-4D97-AF65-F5344CB8AC3E}">
        <p14:creationId xmlns:p14="http://schemas.microsoft.com/office/powerpoint/2010/main" val="3553847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1"/>
          </a:solidFill>
        </p:spPr>
        <p:txBody>
          <a:bodyPr>
            <a:normAutofit/>
          </a:bodyPr>
          <a:lstStyle/>
          <a:p>
            <a:pPr marL="0" indent="0" algn="ctr">
              <a:buNone/>
            </a:pPr>
            <a:r>
              <a:rPr lang="fr-FR" sz="2800" b="1" dirty="0" smtClean="0">
                <a:solidFill>
                  <a:schemeClr val="bg1"/>
                </a:solidFill>
              </a:rPr>
              <a:t>Mars 2014: Recueil des protocoles dans les 36 WILAYAS </a:t>
            </a:r>
          </a:p>
          <a:p>
            <a:pPr>
              <a:buFont typeface="Wingdings" panose="05000000000000000000" pitchFamily="2" charset="2"/>
              <a:buChar char="v"/>
            </a:pPr>
            <a:r>
              <a:rPr lang="fr-FR" sz="2800" b="1" dirty="0" smtClean="0">
                <a:solidFill>
                  <a:schemeClr val="bg1"/>
                </a:solidFill>
              </a:rPr>
              <a:t> 5 Régions sanitaires (coordination)</a:t>
            </a:r>
          </a:p>
          <a:p>
            <a:pPr>
              <a:buFont typeface="Wingdings" panose="05000000000000000000" pitchFamily="2" charset="2"/>
              <a:buChar char="v"/>
            </a:pPr>
            <a:r>
              <a:rPr lang="fr-FR" sz="2800" b="1" dirty="0">
                <a:solidFill>
                  <a:schemeClr val="bg1"/>
                </a:solidFill>
              </a:rPr>
              <a:t> </a:t>
            </a:r>
            <a:r>
              <a:rPr lang="fr-FR" sz="2800" b="1" dirty="0" smtClean="0">
                <a:solidFill>
                  <a:schemeClr val="bg1"/>
                </a:solidFill>
              </a:rPr>
              <a:t>Consentement éclairé</a:t>
            </a:r>
          </a:p>
          <a:p>
            <a:pPr>
              <a:buFont typeface="Wingdings" panose="05000000000000000000" pitchFamily="2" charset="2"/>
              <a:buChar char="v"/>
            </a:pPr>
            <a:r>
              <a:rPr lang="fr-FR" sz="2800" b="1" dirty="0" smtClean="0">
                <a:solidFill>
                  <a:schemeClr val="bg1"/>
                </a:solidFill>
              </a:rPr>
              <a:t> Cahier de passation</a:t>
            </a:r>
          </a:p>
          <a:p>
            <a:pPr>
              <a:buFont typeface="Wingdings" panose="05000000000000000000" pitchFamily="2" charset="2"/>
              <a:buChar char="v"/>
            </a:pPr>
            <a:r>
              <a:rPr lang="fr-FR" sz="2800" b="1" dirty="0" smtClean="0">
                <a:solidFill>
                  <a:schemeClr val="bg1"/>
                </a:solidFill>
              </a:rPr>
              <a:t> Cahier d’examen</a:t>
            </a:r>
          </a:p>
          <a:p>
            <a:pPr>
              <a:buFont typeface="Wingdings" panose="05000000000000000000" pitchFamily="2" charset="2"/>
              <a:buChar char="v"/>
            </a:pPr>
            <a:r>
              <a:rPr lang="fr-FR" sz="2800" b="1" dirty="0">
                <a:solidFill>
                  <a:schemeClr val="bg1"/>
                </a:solidFill>
              </a:rPr>
              <a:t> </a:t>
            </a:r>
            <a:r>
              <a:rPr lang="fr-FR" sz="2800" b="1" dirty="0" smtClean="0">
                <a:solidFill>
                  <a:schemeClr val="bg1"/>
                </a:solidFill>
              </a:rPr>
              <a:t>Acheminement à Alger</a:t>
            </a:r>
          </a:p>
          <a:p>
            <a:pPr>
              <a:buFont typeface="Wingdings" panose="05000000000000000000" pitchFamily="2" charset="2"/>
              <a:buChar char="v"/>
            </a:pPr>
            <a:r>
              <a:rPr lang="fr-FR" sz="2800" b="1" dirty="0">
                <a:solidFill>
                  <a:schemeClr val="bg1"/>
                </a:solidFill>
              </a:rPr>
              <a:t> </a:t>
            </a:r>
            <a:r>
              <a:rPr lang="fr-FR" sz="2800" b="1" dirty="0" err="1" smtClean="0">
                <a:solidFill>
                  <a:schemeClr val="bg1"/>
                </a:solidFill>
              </a:rPr>
              <a:t>Scaner</a:t>
            </a:r>
            <a:r>
              <a:rPr lang="fr-FR" sz="2800" b="1" dirty="0" smtClean="0">
                <a:solidFill>
                  <a:schemeClr val="bg1"/>
                </a:solidFill>
              </a:rPr>
              <a:t> tous les protocoles</a:t>
            </a:r>
          </a:p>
          <a:p>
            <a:pPr>
              <a:buFont typeface="Wingdings" panose="05000000000000000000" pitchFamily="2" charset="2"/>
              <a:buChar char="v"/>
            </a:pPr>
            <a:r>
              <a:rPr lang="fr-FR" sz="2800" b="1" dirty="0">
                <a:solidFill>
                  <a:schemeClr val="bg1"/>
                </a:solidFill>
              </a:rPr>
              <a:t> </a:t>
            </a:r>
            <a:r>
              <a:rPr lang="fr-FR" sz="2800" b="1" dirty="0" smtClean="0">
                <a:solidFill>
                  <a:schemeClr val="bg1"/>
                </a:solidFill>
              </a:rPr>
              <a:t>Opération de double voire triple cotation : Fidélité inter-juges</a:t>
            </a:r>
          </a:p>
          <a:p>
            <a:pPr marL="0" indent="0">
              <a:buNone/>
            </a:pPr>
            <a:endParaRPr lang="fr-FR" sz="2800" b="1" dirty="0" smtClean="0">
              <a:solidFill>
                <a:schemeClr val="bg1"/>
              </a:solidFill>
            </a:endParaRPr>
          </a:p>
          <a:p>
            <a:pPr marL="0" indent="0">
              <a:buNone/>
            </a:pPr>
            <a:r>
              <a:rPr lang="fr-FR" sz="2800" b="1" smtClean="0">
                <a:solidFill>
                  <a:schemeClr val="bg1"/>
                </a:solidFill>
              </a:rPr>
              <a:t>                                    PHASE ACTUELLE</a:t>
            </a:r>
            <a:endParaRPr lang="fr-FR" sz="2800" b="1" dirty="0">
              <a:solidFill>
                <a:schemeClr val="bg1"/>
              </a:solidFill>
            </a:endParaRPr>
          </a:p>
        </p:txBody>
      </p:sp>
      <p:sp>
        <p:nvSpPr>
          <p:cNvPr id="2" name="Flèche vers le bas 1"/>
          <p:cNvSpPr/>
          <p:nvPr/>
        </p:nvSpPr>
        <p:spPr>
          <a:xfrm>
            <a:off x="4127803" y="4221088"/>
            <a:ext cx="484632" cy="648072"/>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0000"/>
              </a:solidFill>
            </a:endParaRPr>
          </a:p>
        </p:txBody>
      </p:sp>
    </p:spTree>
    <p:extLst>
      <p:ext uri="{BB962C8B-B14F-4D97-AF65-F5344CB8AC3E}">
        <p14:creationId xmlns:p14="http://schemas.microsoft.com/office/powerpoint/2010/main" val="3904381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extLst>
              <p:ext uri="{D42A27DB-BD31-4B8C-83A1-F6EECF244321}">
                <p14:modId xmlns:p14="http://schemas.microsoft.com/office/powerpoint/2010/main" val="3887585930"/>
              </p:ext>
            </p:extLst>
          </p:nvPr>
        </p:nvGraphicFramePr>
        <p:xfrm>
          <a:off x="1547664" y="1484784"/>
          <a:ext cx="5569306" cy="4299300"/>
        </p:xfrm>
        <a:graphic>
          <a:graphicData uri="http://schemas.openxmlformats.org/drawingml/2006/table">
            <a:tbl>
              <a:tblPr>
                <a:tableStyleId>{5C22544A-7EE6-4342-B048-85BDC9FD1C3A}</a:tableStyleId>
              </a:tblPr>
              <a:tblGrid>
                <a:gridCol w="1831785"/>
                <a:gridCol w="1476163"/>
                <a:gridCol w="1413348"/>
                <a:gridCol w="848010"/>
              </a:tblGrid>
              <a:tr h="720080">
                <a:tc>
                  <a:txBody>
                    <a:bodyPr/>
                    <a:lstStyle/>
                    <a:p>
                      <a:pPr algn="l" fontAlgn="b"/>
                      <a:r>
                        <a:rPr lang="fr-FR" sz="2400" b="1" u="none" strike="noStrike" dirty="0">
                          <a:solidFill>
                            <a:schemeClr val="bg1"/>
                          </a:solidFill>
                          <a:effectLst/>
                        </a:rPr>
                        <a:t>Tranche d'âge</a:t>
                      </a:r>
                      <a:endParaRPr lang="fr-FR" sz="2400" b="1" i="0" u="none" strike="noStrike" dirty="0">
                        <a:solidFill>
                          <a:schemeClr val="bg1"/>
                        </a:solidFill>
                        <a:effectLst/>
                        <a:latin typeface="Calibri"/>
                      </a:endParaRPr>
                    </a:p>
                  </a:txBody>
                  <a:tcPr marL="9525" marR="9525" marT="9525" marB="0" anchor="b">
                    <a:solidFill>
                      <a:srgbClr val="00B0F0"/>
                    </a:solidFill>
                  </a:tcPr>
                </a:tc>
                <a:tc>
                  <a:txBody>
                    <a:bodyPr/>
                    <a:lstStyle/>
                    <a:p>
                      <a:pPr algn="l" fontAlgn="b"/>
                      <a:r>
                        <a:rPr lang="fr-FR" sz="2400" b="1" u="none" strike="noStrike" dirty="0">
                          <a:solidFill>
                            <a:schemeClr val="bg1"/>
                          </a:solidFill>
                          <a:effectLst/>
                        </a:rPr>
                        <a:t>Hommes</a:t>
                      </a:r>
                      <a:endParaRPr lang="fr-FR" sz="2400" b="1" i="0" u="none" strike="noStrike" dirty="0">
                        <a:solidFill>
                          <a:schemeClr val="bg1"/>
                        </a:solidFill>
                        <a:effectLst/>
                        <a:latin typeface="Calibri"/>
                      </a:endParaRPr>
                    </a:p>
                  </a:txBody>
                  <a:tcPr marL="9525" marR="9525" marT="9525" marB="0" anchor="b">
                    <a:solidFill>
                      <a:srgbClr val="00B0F0"/>
                    </a:solidFill>
                  </a:tcPr>
                </a:tc>
                <a:tc>
                  <a:txBody>
                    <a:bodyPr/>
                    <a:lstStyle/>
                    <a:p>
                      <a:pPr algn="l" fontAlgn="b"/>
                      <a:r>
                        <a:rPr lang="fr-FR" sz="2400" b="1" u="none" strike="noStrike" dirty="0">
                          <a:solidFill>
                            <a:schemeClr val="bg1"/>
                          </a:solidFill>
                          <a:effectLst/>
                        </a:rPr>
                        <a:t>Femmes</a:t>
                      </a:r>
                      <a:endParaRPr lang="fr-FR" sz="2400" b="1" i="0" u="none" strike="noStrike" dirty="0">
                        <a:solidFill>
                          <a:schemeClr val="bg1"/>
                        </a:solidFill>
                        <a:effectLst/>
                        <a:latin typeface="Calibri"/>
                      </a:endParaRPr>
                    </a:p>
                  </a:txBody>
                  <a:tcPr marL="9525" marR="9525" marT="9525" marB="0" anchor="b">
                    <a:solidFill>
                      <a:srgbClr val="00B0F0"/>
                    </a:solidFill>
                  </a:tcPr>
                </a:tc>
                <a:tc>
                  <a:txBody>
                    <a:bodyPr/>
                    <a:lstStyle/>
                    <a:p>
                      <a:pPr algn="l" fontAlgn="b"/>
                      <a:r>
                        <a:rPr lang="fr-FR" sz="2400" b="1" u="none" strike="noStrike" dirty="0">
                          <a:solidFill>
                            <a:schemeClr val="bg1"/>
                          </a:solidFill>
                          <a:effectLst/>
                        </a:rPr>
                        <a:t>Total</a:t>
                      </a:r>
                      <a:endParaRPr lang="fr-FR" sz="2400" b="1" i="0" u="none" strike="noStrike" dirty="0">
                        <a:solidFill>
                          <a:schemeClr val="bg1"/>
                        </a:solidFill>
                        <a:effectLst/>
                        <a:latin typeface="Calibri"/>
                      </a:endParaRPr>
                    </a:p>
                  </a:txBody>
                  <a:tcPr marL="9525" marR="9525" marT="9525" marB="0" anchor="b">
                    <a:solidFill>
                      <a:srgbClr val="00B0F0"/>
                    </a:solidFill>
                  </a:tcPr>
                </a:tc>
              </a:tr>
              <a:tr h="705960">
                <a:tc>
                  <a:txBody>
                    <a:bodyPr/>
                    <a:lstStyle/>
                    <a:p>
                      <a:pPr algn="ctr" fontAlgn="b"/>
                      <a:r>
                        <a:rPr lang="fr-FR" sz="4000" b="1" u="none" strike="noStrike" dirty="0">
                          <a:solidFill>
                            <a:schemeClr val="bg1"/>
                          </a:solidFill>
                          <a:effectLst/>
                        </a:rPr>
                        <a:t>20-30</a:t>
                      </a:r>
                      <a:endParaRPr lang="fr-FR" sz="4000" b="1" i="0" u="none" strike="noStrike" dirty="0">
                        <a:solidFill>
                          <a:schemeClr val="bg1"/>
                        </a:solidFill>
                        <a:effectLst/>
                        <a:latin typeface="Calibri"/>
                      </a:endParaRPr>
                    </a:p>
                  </a:txBody>
                  <a:tcPr marL="9525" marR="9525" marT="9525" marB="0" anchor="b">
                    <a:solidFill>
                      <a:srgbClr val="00B0F0"/>
                    </a:solidFill>
                  </a:tcPr>
                </a:tc>
                <a:tc>
                  <a:txBody>
                    <a:bodyPr/>
                    <a:lstStyle/>
                    <a:p>
                      <a:pPr algn="ctr" fontAlgn="b"/>
                      <a:r>
                        <a:rPr lang="fr-FR" sz="4000" b="1" u="none" strike="noStrike" dirty="0">
                          <a:solidFill>
                            <a:schemeClr val="bg1"/>
                          </a:solidFill>
                          <a:effectLst/>
                        </a:rPr>
                        <a:t>79</a:t>
                      </a:r>
                      <a:endParaRPr lang="fr-FR" sz="4000" b="1" i="0" u="none" strike="noStrike" dirty="0">
                        <a:solidFill>
                          <a:schemeClr val="bg1"/>
                        </a:solidFill>
                        <a:effectLst/>
                        <a:latin typeface="Calibri"/>
                      </a:endParaRPr>
                    </a:p>
                  </a:txBody>
                  <a:tcPr marL="9525" marR="9525" marT="9525" marB="0" anchor="b">
                    <a:solidFill>
                      <a:srgbClr val="00B0F0"/>
                    </a:solidFill>
                  </a:tcPr>
                </a:tc>
                <a:tc>
                  <a:txBody>
                    <a:bodyPr/>
                    <a:lstStyle/>
                    <a:p>
                      <a:pPr algn="ctr" fontAlgn="b"/>
                      <a:r>
                        <a:rPr lang="fr-FR" sz="4000" b="1" u="none" strike="noStrike" dirty="0">
                          <a:solidFill>
                            <a:schemeClr val="bg1"/>
                          </a:solidFill>
                          <a:effectLst/>
                        </a:rPr>
                        <a:t>90</a:t>
                      </a:r>
                      <a:endParaRPr lang="fr-FR" sz="4000" b="1" i="0" u="none" strike="noStrike" dirty="0">
                        <a:solidFill>
                          <a:schemeClr val="bg1"/>
                        </a:solidFill>
                        <a:effectLst/>
                        <a:latin typeface="Calibri"/>
                      </a:endParaRPr>
                    </a:p>
                  </a:txBody>
                  <a:tcPr marL="9525" marR="9525" marT="9525" marB="0" anchor="b">
                    <a:solidFill>
                      <a:srgbClr val="00B0F0"/>
                    </a:solidFill>
                  </a:tcPr>
                </a:tc>
                <a:tc>
                  <a:txBody>
                    <a:bodyPr/>
                    <a:lstStyle/>
                    <a:p>
                      <a:pPr algn="ctr" fontAlgn="b"/>
                      <a:r>
                        <a:rPr lang="fr-FR" sz="4000" b="1" u="none" strike="noStrike" dirty="0">
                          <a:solidFill>
                            <a:schemeClr val="bg1"/>
                          </a:solidFill>
                          <a:effectLst/>
                        </a:rPr>
                        <a:t>169</a:t>
                      </a:r>
                      <a:endParaRPr lang="fr-FR" sz="4000" b="1" i="0" u="none" strike="noStrike" dirty="0">
                        <a:solidFill>
                          <a:schemeClr val="bg1"/>
                        </a:solidFill>
                        <a:effectLst/>
                        <a:latin typeface="Calibri"/>
                      </a:endParaRPr>
                    </a:p>
                  </a:txBody>
                  <a:tcPr marL="9525" marR="9525" marT="9525" marB="0" anchor="b">
                    <a:solidFill>
                      <a:srgbClr val="00B0F0"/>
                    </a:solidFill>
                  </a:tcPr>
                </a:tc>
              </a:tr>
              <a:tr h="705960">
                <a:tc>
                  <a:txBody>
                    <a:bodyPr/>
                    <a:lstStyle/>
                    <a:p>
                      <a:pPr algn="ctr" fontAlgn="b"/>
                      <a:r>
                        <a:rPr lang="fr-FR" sz="4000" b="1" u="none" strike="noStrike">
                          <a:solidFill>
                            <a:schemeClr val="bg1"/>
                          </a:solidFill>
                          <a:effectLst/>
                        </a:rPr>
                        <a:t>31-40</a:t>
                      </a:r>
                      <a:endParaRPr lang="fr-FR" sz="4000" b="1" i="0" u="none" strike="noStrike">
                        <a:solidFill>
                          <a:schemeClr val="bg1"/>
                        </a:solidFill>
                        <a:effectLst/>
                        <a:latin typeface="Calibri"/>
                      </a:endParaRPr>
                    </a:p>
                  </a:txBody>
                  <a:tcPr marL="9525" marR="9525" marT="9525" marB="0" anchor="b">
                    <a:solidFill>
                      <a:srgbClr val="00B0F0"/>
                    </a:solidFill>
                  </a:tcPr>
                </a:tc>
                <a:tc>
                  <a:txBody>
                    <a:bodyPr/>
                    <a:lstStyle/>
                    <a:p>
                      <a:pPr algn="ctr" fontAlgn="b"/>
                      <a:r>
                        <a:rPr lang="fr-FR" sz="4000" b="1" u="none" strike="noStrike" dirty="0">
                          <a:solidFill>
                            <a:schemeClr val="bg1"/>
                          </a:solidFill>
                          <a:effectLst/>
                        </a:rPr>
                        <a:t>71</a:t>
                      </a:r>
                      <a:endParaRPr lang="fr-FR" sz="4000" b="1" i="0" u="none" strike="noStrike" dirty="0">
                        <a:solidFill>
                          <a:schemeClr val="bg1"/>
                        </a:solidFill>
                        <a:effectLst/>
                        <a:latin typeface="Calibri"/>
                      </a:endParaRPr>
                    </a:p>
                  </a:txBody>
                  <a:tcPr marL="9525" marR="9525" marT="9525" marB="0" anchor="b">
                    <a:solidFill>
                      <a:srgbClr val="00B0F0"/>
                    </a:solidFill>
                  </a:tcPr>
                </a:tc>
                <a:tc>
                  <a:txBody>
                    <a:bodyPr/>
                    <a:lstStyle/>
                    <a:p>
                      <a:pPr algn="ctr" fontAlgn="b"/>
                      <a:r>
                        <a:rPr lang="fr-FR" sz="4000" b="1" u="none" strike="noStrike" dirty="0">
                          <a:solidFill>
                            <a:schemeClr val="bg1"/>
                          </a:solidFill>
                          <a:effectLst/>
                        </a:rPr>
                        <a:t>84</a:t>
                      </a:r>
                      <a:endParaRPr lang="fr-FR" sz="4000" b="1" i="0" u="none" strike="noStrike" dirty="0">
                        <a:solidFill>
                          <a:schemeClr val="bg1"/>
                        </a:solidFill>
                        <a:effectLst/>
                        <a:latin typeface="Calibri"/>
                      </a:endParaRPr>
                    </a:p>
                  </a:txBody>
                  <a:tcPr marL="9525" marR="9525" marT="9525" marB="0" anchor="b">
                    <a:solidFill>
                      <a:srgbClr val="00B0F0"/>
                    </a:solidFill>
                  </a:tcPr>
                </a:tc>
                <a:tc>
                  <a:txBody>
                    <a:bodyPr/>
                    <a:lstStyle/>
                    <a:p>
                      <a:pPr algn="ctr" fontAlgn="b"/>
                      <a:r>
                        <a:rPr lang="fr-FR" sz="4000" b="1" u="none" strike="noStrike" dirty="0">
                          <a:solidFill>
                            <a:schemeClr val="bg1"/>
                          </a:solidFill>
                          <a:effectLst/>
                        </a:rPr>
                        <a:t>155</a:t>
                      </a:r>
                      <a:endParaRPr lang="fr-FR" sz="4000" b="1" i="0" u="none" strike="noStrike" dirty="0">
                        <a:solidFill>
                          <a:schemeClr val="bg1"/>
                        </a:solidFill>
                        <a:effectLst/>
                        <a:latin typeface="Calibri"/>
                      </a:endParaRPr>
                    </a:p>
                  </a:txBody>
                  <a:tcPr marL="9525" marR="9525" marT="9525" marB="0" anchor="b">
                    <a:solidFill>
                      <a:srgbClr val="00B0F0"/>
                    </a:solidFill>
                  </a:tcPr>
                </a:tc>
              </a:tr>
              <a:tr h="705960">
                <a:tc>
                  <a:txBody>
                    <a:bodyPr/>
                    <a:lstStyle/>
                    <a:p>
                      <a:pPr algn="ctr" fontAlgn="b"/>
                      <a:r>
                        <a:rPr lang="fr-FR" sz="4000" b="1" u="none" strike="noStrike">
                          <a:solidFill>
                            <a:schemeClr val="bg1"/>
                          </a:solidFill>
                          <a:effectLst/>
                        </a:rPr>
                        <a:t>41-50</a:t>
                      </a:r>
                      <a:endParaRPr lang="fr-FR" sz="4000" b="1" i="0" u="none" strike="noStrike">
                        <a:solidFill>
                          <a:schemeClr val="bg1"/>
                        </a:solidFill>
                        <a:effectLst/>
                        <a:latin typeface="Calibri"/>
                      </a:endParaRPr>
                    </a:p>
                  </a:txBody>
                  <a:tcPr marL="9525" marR="9525" marT="9525" marB="0" anchor="b">
                    <a:solidFill>
                      <a:srgbClr val="00B0F0"/>
                    </a:solidFill>
                  </a:tcPr>
                </a:tc>
                <a:tc>
                  <a:txBody>
                    <a:bodyPr/>
                    <a:lstStyle/>
                    <a:p>
                      <a:pPr algn="ctr" fontAlgn="b"/>
                      <a:r>
                        <a:rPr lang="fr-FR" sz="4000" b="1" u="none" strike="noStrike" dirty="0">
                          <a:solidFill>
                            <a:schemeClr val="bg1"/>
                          </a:solidFill>
                          <a:effectLst/>
                        </a:rPr>
                        <a:t>69</a:t>
                      </a:r>
                      <a:endParaRPr lang="fr-FR" sz="4000" b="1" i="0" u="none" strike="noStrike" dirty="0">
                        <a:solidFill>
                          <a:schemeClr val="bg1"/>
                        </a:solidFill>
                        <a:effectLst/>
                        <a:latin typeface="Calibri"/>
                      </a:endParaRPr>
                    </a:p>
                  </a:txBody>
                  <a:tcPr marL="9525" marR="9525" marT="9525" marB="0" anchor="b">
                    <a:solidFill>
                      <a:srgbClr val="00B0F0"/>
                    </a:solidFill>
                  </a:tcPr>
                </a:tc>
                <a:tc>
                  <a:txBody>
                    <a:bodyPr/>
                    <a:lstStyle/>
                    <a:p>
                      <a:pPr algn="ctr" fontAlgn="b"/>
                      <a:r>
                        <a:rPr lang="fr-FR" sz="4000" b="1" u="none" strike="noStrike" dirty="0">
                          <a:solidFill>
                            <a:schemeClr val="bg1"/>
                          </a:solidFill>
                          <a:effectLst/>
                        </a:rPr>
                        <a:t>78</a:t>
                      </a:r>
                      <a:endParaRPr lang="fr-FR" sz="4000" b="1" i="0" u="none" strike="noStrike" dirty="0">
                        <a:solidFill>
                          <a:schemeClr val="bg1"/>
                        </a:solidFill>
                        <a:effectLst/>
                        <a:latin typeface="Calibri"/>
                      </a:endParaRPr>
                    </a:p>
                  </a:txBody>
                  <a:tcPr marL="9525" marR="9525" marT="9525" marB="0" anchor="b">
                    <a:solidFill>
                      <a:srgbClr val="00B0F0"/>
                    </a:solidFill>
                  </a:tcPr>
                </a:tc>
                <a:tc>
                  <a:txBody>
                    <a:bodyPr/>
                    <a:lstStyle/>
                    <a:p>
                      <a:pPr algn="ctr" fontAlgn="b"/>
                      <a:r>
                        <a:rPr lang="fr-FR" sz="4000" b="1" u="none" strike="noStrike" dirty="0">
                          <a:solidFill>
                            <a:schemeClr val="bg1"/>
                          </a:solidFill>
                          <a:effectLst/>
                        </a:rPr>
                        <a:t>147</a:t>
                      </a:r>
                      <a:endParaRPr lang="fr-FR" sz="4000" b="1" i="0" u="none" strike="noStrike" dirty="0">
                        <a:solidFill>
                          <a:schemeClr val="bg1"/>
                        </a:solidFill>
                        <a:effectLst/>
                        <a:latin typeface="Calibri"/>
                      </a:endParaRPr>
                    </a:p>
                  </a:txBody>
                  <a:tcPr marL="9525" marR="9525" marT="9525" marB="0" anchor="b">
                    <a:solidFill>
                      <a:srgbClr val="00B0F0"/>
                    </a:solidFill>
                  </a:tcPr>
                </a:tc>
              </a:tr>
              <a:tr h="741260">
                <a:tc>
                  <a:txBody>
                    <a:bodyPr/>
                    <a:lstStyle/>
                    <a:p>
                      <a:pPr algn="ctr" fontAlgn="b"/>
                      <a:r>
                        <a:rPr lang="fr-FR" sz="4000" b="1" u="none" strike="noStrike" dirty="0">
                          <a:solidFill>
                            <a:schemeClr val="bg1"/>
                          </a:solidFill>
                          <a:effectLst/>
                        </a:rPr>
                        <a:t>51-65</a:t>
                      </a:r>
                      <a:endParaRPr lang="fr-FR" sz="4000" b="1" i="0" u="none" strike="noStrike" dirty="0">
                        <a:solidFill>
                          <a:schemeClr val="bg1"/>
                        </a:solidFill>
                        <a:effectLst/>
                        <a:latin typeface="Calibri"/>
                      </a:endParaRPr>
                    </a:p>
                  </a:txBody>
                  <a:tcPr marL="9525" marR="9525" marT="9525" marB="0" anchor="b">
                    <a:solidFill>
                      <a:srgbClr val="00B0F0"/>
                    </a:solidFill>
                  </a:tcPr>
                </a:tc>
                <a:tc>
                  <a:txBody>
                    <a:bodyPr/>
                    <a:lstStyle/>
                    <a:p>
                      <a:pPr algn="ctr" fontAlgn="b"/>
                      <a:r>
                        <a:rPr lang="fr-FR" sz="4000" b="1" u="none" strike="noStrike" dirty="0">
                          <a:solidFill>
                            <a:schemeClr val="bg1"/>
                          </a:solidFill>
                          <a:effectLst/>
                        </a:rPr>
                        <a:t>75</a:t>
                      </a:r>
                      <a:endParaRPr lang="fr-FR" sz="4000" b="1" i="0" u="none" strike="noStrike" dirty="0">
                        <a:solidFill>
                          <a:schemeClr val="bg1"/>
                        </a:solidFill>
                        <a:effectLst/>
                        <a:latin typeface="Calibri"/>
                      </a:endParaRPr>
                    </a:p>
                  </a:txBody>
                  <a:tcPr marL="9525" marR="9525" marT="9525" marB="0" anchor="b">
                    <a:solidFill>
                      <a:srgbClr val="00B0F0"/>
                    </a:solidFill>
                  </a:tcPr>
                </a:tc>
                <a:tc>
                  <a:txBody>
                    <a:bodyPr/>
                    <a:lstStyle/>
                    <a:p>
                      <a:pPr algn="ctr" fontAlgn="b"/>
                      <a:r>
                        <a:rPr lang="fr-FR" sz="4000" b="1" u="none" strike="noStrike">
                          <a:solidFill>
                            <a:schemeClr val="bg1"/>
                          </a:solidFill>
                          <a:effectLst/>
                        </a:rPr>
                        <a:t>68</a:t>
                      </a:r>
                      <a:endParaRPr lang="fr-FR" sz="4000" b="1" i="0" u="none" strike="noStrike">
                        <a:solidFill>
                          <a:schemeClr val="bg1"/>
                        </a:solidFill>
                        <a:effectLst/>
                        <a:latin typeface="Calibri"/>
                      </a:endParaRPr>
                    </a:p>
                  </a:txBody>
                  <a:tcPr marL="9525" marR="9525" marT="9525" marB="0" anchor="b">
                    <a:solidFill>
                      <a:srgbClr val="00B0F0"/>
                    </a:solidFill>
                  </a:tcPr>
                </a:tc>
                <a:tc>
                  <a:txBody>
                    <a:bodyPr/>
                    <a:lstStyle/>
                    <a:p>
                      <a:pPr algn="ctr" fontAlgn="b"/>
                      <a:r>
                        <a:rPr lang="fr-FR" sz="4000" b="1" u="none" strike="noStrike" dirty="0">
                          <a:solidFill>
                            <a:schemeClr val="bg1"/>
                          </a:solidFill>
                          <a:effectLst/>
                        </a:rPr>
                        <a:t>143</a:t>
                      </a:r>
                      <a:endParaRPr lang="fr-FR" sz="4000" b="1" i="0" u="none" strike="noStrike" dirty="0">
                        <a:solidFill>
                          <a:schemeClr val="bg1"/>
                        </a:solidFill>
                        <a:effectLst/>
                        <a:latin typeface="Calibri"/>
                      </a:endParaRPr>
                    </a:p>
                  </a:txBody>
                  <a:tcPr marL="9525" marR="9525" marT="9525" marB="0" anchor="b">
                    <a:solidFill>
                      <a:srgbClr val="00B0F0"/>
                    </a:solidFill>
                  </a:tcPr>
                </a:tc>
              </a:tr>
              <a:tr h="720080">
                <a:tc gridSpan="3">
                  <a:txBody>
                    <a:bodyPr/>
                    <a:lstStyle/>
                    <a:p>
                      <a:pPr algn="ctr" fontAlgn="b"/>
                      <a:r>
                        <a:rPr lang="fr-FR" sz="2400" b="1" i="0" u="none" strike="noStrike" dirty="0" smtClean="0">
                          <a:solidFill>
                            <a:schemeClr val="bg1"/>
                          </a:solidFill>
                          <a:effectLst/>
                          <a:latin typeface="Calibri"/>
                        </a:rPr>
                        <a:t>TOTAL </a:t>
                      </a:r>
                      <a:r>
                        <a:rPr lang="fr-FR" sz="2400" b="1" i="0" u="none" strike="noStrike" smtClean="0">
                          <a:solidFill>
                            <a:schemeClr val="bg1"/>
                          </a:solidFill>
                          <a:effectLst/>
                          <a:latin typeface="Calibri"/>
                        </a:rPr>
                        <a:t>SUJETS </a:t>
                      </a:r>
                      <a:r>
                        <a:rPr lang="fr-FR" sz="2400" b="1" i="0" u="none" strike="noStrike" smtClean="0">
                          <a:solidFill>
                            <a:schemeClr val="bg1"/>
                          </a:solidFill>
                          <a:effectLst/>
                          <a:latin typeface="Calibri"/>
                        </a:rPr>
                        <a:t>EXAMINES</a:t>
                      </a:r>
                      <a:endParaRPr lang="fr-FR" sz="2400" b="1" i="0" u="none" strike="noStrike" dirty="0">
                        <a:solidFill>
                          <a:schemeClr val="bg1"/>
                        </a:solidFill>
                        <a:effectLst/>
                        <a:latin typeface="Calibri"/>
                      </a:endParaRPr>
                    </a:p>
                  </a:txBody>
                  <a:tcPr marL="9525" marR="9525" marT="9525" marB="0" anchor="b">
                    <a:solidFill>
                      <a:srgbClr val="00B0F0"/>
                    </a:solidFill>
                  </a:tcPr>
                </a:tc>
                <a:tc hMerge="1">
                  <a:txBody>
                    <a:bodyPr/>
                    <a:lstStyle/>
                    <a:p>
                      <a:pPr algn="ctr" fontAlgn="b"/>
                      <a:endParaRPr lang="fr-FR" sz="2400" b="1" i="0" u="none" strike="noStrike" dirty="0">
                        <a:solidFill>
                          <a:schemeClr val="bg1"/>
                        </a:solidFill>
                        <a:effectLst/>
                        <a:latin typeface="Calibri"/>
                      </a:endParaRPr>
                    </a:p>
                  </a:txBody>
                  <a:tcPr marL="9525" marR="9525" marT="9525" marB="0" anchor="b">
                    <a:solidFill>
                      <a:srgbClr val="00B0F0"/>
                    </a:solidFill>
                  </a:tcPr>
                </a:tc>
                <a:tc hMerge="1">
                  <a:txBody>
                    <a:bodyPr/>
                    <a:lstStyle/>
                    <a:p>
                      <a:pPr algn="ctr" fontAlgn="b"/>
                      <a:endParaRPr lang="fr-FR" sz="2400" b="1" i="0" u="none" strike="noStrike" dirty="0">
                        <a:solidFill>
                          <a:schemeClr val="bg1"/>
                        </a:solidFill>
                        <a:effectLst/>
                        <a:latin typeface="Calibri"/>
                      </a:endParaRPr>
                    </a:p>
                  </a:txBody>
                  <a:tcPr marL="9525" marR="9525" marT="9525" marB="0" anchor="b">
                    <a:solidFill>
                      <a:srgbClr val="00B0F0"/>
                    </a:solidFill>
                  </a:tcPr>
                </a:tc>
                <a:tc>
                  <a:txBody>
                    <a:bodyPr/>
                    <a:lstStyle/>
                    <a:p>
                      <a:pPr algn="ctr" fontAlgn="b"/>
                      <a:r>
                        <a:rPr lang="fr-FR" sz="4000" b="1" i="0" u="none" strike="noStrike" dirty="0" smtClean="0">
                          <a:solidFill>
                            <a:srgbClr val="FF0000"/>
                          </a:solidFill>
                          <a:effectLst/>
                          <a:latin typeface="Calibri"/>
                        </a:rPr>
                        <a:t>614</a:t>
                      </a:r>
                      <a:endParaRPr lang="fr-FR" sz="4000" b="1" i="0" u="none" strike="noStrike" dirty="0">
                        <a:solidFill>
                          <a:srgbClr val="FF0000"/>
                        </a:solidFill>
                        <a:effectLst/>
                        <a:latin typeface="Calibri"/>
                      </a:endParaRPr>
                    </a:p>
                  </a:txBody>
                  <a:tcPr marL="9525" marR="9525" marT="9525" marB="0" anchor="b">
                    <a:solidFill>
                      <a:srgbClr val="00B0F0"/>
                    </a:solidFill>
                  </a:tcPr>
                </a:tc>
              </a:tr>
            </a:tbl>
          </a:graphicData>
        </a:graphic>
      </p:graphicFrame>
    </p:spTree>
    <p:extLst>
      <p:ext uri="{BB962C8B-B14F-4D97-AF65-F5344CB8AC3E}">
        <p14:creationId xmlns:p14="http://schemas.microsoft.com/office/powerpoint/2010/main" val="426301687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438</TotalTime>
  <Words>281</Words>
  <Application>Microsoft Office PowerPoint</Application>
  <PresentationFormat>Affichage à l'écran (4:3)</PresentationFormat>
  <Paragraphs>131</Paragraphs>
  <Slides>15</Slides>
  <Notes>1</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TM</dc:creator>
  <cp:lastModifiedBy>TM</cp:lastModifiedBy>
  <cp:revision>51</cp:revision>
  <dcterms:created xsi:type="dcterms:W3CDTF">2015-05-04T21:21:42Z</dcterms:created>
  <dcterms:modified xsi:type="dcterms:W3CDTF">2015-08-23T12:35:53Z</dcterms:modified>
</cp:coreProperties>
</file>